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1"/>
  </p:notesMasterIdLst>
  <p:sldIdLst>
    <p:sldId id="338" r:id="rId2"/>
    <p:sldId id="340" r:id="rId3"/>
    <p:sldId id="379" r:id="rId4"/>
    <p:sldId id="392" r:id="rId5"/>
    <p:sldId id="398" r:id="rId6"/>
    <p:sldId id="380" r:id="rId7"/>
    <p:sldId id="344" r:id="rId8"/>
    <p:sldId id="369" r:id="rId9"/>
    <p:sldId id="382" r:id="rId10"/>
    <p:sldId id="375" r:id="rId11"/>
    <p:sldId id="378" r:id="rId12"/>
    <p:sldId id="376" r:id="rId13"/>
    <p:sldId id="370" r:id="rId14"/>
    <p:sldId id="373" r:id="rId15"/>
    <p:sldId id="345" r:id="rId16"/>
    <p:sldId id="346" r:id="rId17"/>
    <p:sldId id="347" r:id="rId18"/>
    <p:sldId id="383" r:id="rId19"/>
    <p:sldId id="348" r:id="rId20"/>
    <p:sldId id="399" r:id="rId21"/>
    <p:sldId id="367" r:id="rId22"/>
    <p:sldId id="350" r:id="rId23"/>
    <p:sldId id="351" r:id="rId24"/>
    <p:sldId id="384" r:id="rId25"/>
    <p:sldId id="352" r:id="rId26"/>
    <p:sldId id="353" r:id="rId27"/>
    <p:sldId id="354" r:id="rId28"/>
    <p:sldId id="387" r:id="rId29"/>
    <p:sldId id="386" r:id="rId30"/>
    <p:sldId id="355" r:id="rId31"/>
    <p:sldId id="358" r:id="rId32"/>
    <p:sldId id="360" r:id="rId33"/>
    <p:sldId id="361" r:id="rId34"/>
    <p:sldId id="400" r:id="rId35"/>
    <p:sldId id="362" r:id="rId36"/>
    <p:sldId id="363" r:id="rId37"/>
    <p:sldId id="364" r:id="rId38"/>
    <p:sldId id="388" r:id="rId39"/>
    <p:sldId id="365" r:id="rId40"/>
    <p:sldId id="377" r:id="rId41"/>
    <p:sldId id="393" r:id="rId42"/>
    <p:sldId id="397" r:id="rId43"/>
    <p:sldId id="396" r:id="rId44"/>
    <p:sldId id="394" r:id="rId45"/>
    <p:sldId id="395" r:id="rId46"/>
    <p:sldId id="366" r:id="rId47"/>
    <p:sldId id="389" r:id="rId48"/>
    <p:sldId id="371" r:id="rId49"/>
    <p:sldId id="37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343" autoAdjust="0"/>
  </p:normalViewPr>
  <p:slideViewPr>
    <p:cSldViewPr snapToGrid="0">
      <p:cViewPr varScale="1">
        <p:scale>
          <a:sx n="70" d="100"/>
          <a:sy n="70" d="100"/>
        </p:scale>
        <p:origin x="48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B3683-692A-4371-B2A7-C58FAB814DDA}"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C0E2C-A069-4EB5-9B01-B51E04D46F70}" type="slidenum">
              <a:rPr lang="en-US" smtClean="0"/>
              <a:t>‹#›</a:t>
            </a:fld>
            <a:endParaRPr lang="en-US"/>
          </a:p>
        </p:txBody>
      </p:sp>
    </p:spTree>
    <p:extLst>
      <p:ext uri="{BB962C8B-B14F-4D97-AF65-F5344CB8AC3E}">
        <p14:creationId xmlns:p14="http://schemas.microsoft.com/office/powerpoint/2010/main" val="249446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5" name="Slide Number Placeholder 4"/>
          <p:cNvSpPr>
            <a:spLocks noGrp="1"/>
          </p:cNvSpPr>
          <p:nvPr>
            <p:ph type="sldNum" sz="quarter" idx="11"/>
          </p:nvPr>
        </p:nvSpPr>
        <p:spPr/>
        <p:txBody>
          <a:bodyPr/>
          <a:lstStyle/>
          <a:p>
            <a:fld id="{EE489F3A-B82A-4E66-A994-47D4CEBC3499}" type="slidenum">
              <a:rPr lang="fa-IR" smtClean="0"/>
              <a:t>1</a:t>
            </a:fld>
            <a:endParaRPr lang="fa-IR"/>
          </a:p>
        </p:txBody>
      </p:sp>
    </p:spTree>
    <p:extLst>
      <p:ext uri="{BB962C8B-B14F-4D97-AF65-F5344CB8AC3E}">
        <p14:creationId xmlns:p14="http://schemas.microsoft.com/office/powerpoint/2010/main" val="286909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a:latin typeface="Times New Roman" panose="02020603050405020304" pitchFamily="18" charset="0"/>
                <a:cs typeface="B Mitra" panose="00000400000000000000" pitchFamily="2" charset="-78"/>
              </a:rPr>
              <a:t>هورمون آزاد کننده گنادوتروپین در شروع بلوغ در زنان جوان از هیپوتالاموس ترشح می شود و باعث ترشح هورمون لوتئینیزه کننده (</a:t>
            </a:r>
            <a:r>
              <a:rPr lang="en-US" sz="1200" dirty="0">
                <a:latin typeface="Times New Roman" panose="02020603050405020304" pitchFamily="18" charset="0"/>
                <a:cs typeface="B Mitra" panose="00000400000000000000" pitchFamily="2" charset="-78"/>
              </a:rPr>
              <a:t>LH) </a:t>
            </a:r>
            <a:r>
              <a:rPr lang="fa-IR" sz="1200" dirty="0">
                <a:latin typeface="Times New Roman" panose="02020603050405020304" pitchFamily="18" charset="0"/>
                <a:cs typeface="B Mitra" panose="00000400000000000000" pitchFamily="2" charset="-78"/>
              </a:rPr>
              <a:t>و هورمون محرک فولیکولی (</a:t>
            </a:r>
            <a:r>
              <a:rPr lang="en-US" sz="1200" dirty="0">
                <a:latin typeface="Times New Roman" panose="02020603050405020304" pitchFamily="18" charset="0"/>
                <a:cs typeface="B Mitra" panose="00000400000000000000" pitchFamily="2" charset="-78"/>
              </a:rPr>
              <a:t>FSH) </a:t>
            </a:r>
            <a:r>
              <a:rPr lang="fa-IR" sz="1200" dirty="0">
                <a:latin typeface="Times New Roman" panose="02020603050405020304" pitchFamily="18" charset="0"/>
                <a:cs typeface="B Mitra" panose="00000400000000000000" pitchFamily="2" charset="-78"/>
              </a:rPr>
              <a:t>از هیپوفیز قدامی می شود. این دو هورمون به گیرنده های تخمدان متصل می شوند و سیگنال آزاد شدن استروژن و پروژسترون را نشان می دهند. استروژن و پروژسترون در غلظت های متغیر در طول چرخه قاعدگی آزاد می شوند و در نتیجه فاز فولیکولی (استروژن کم) و فاز لوتئال (استروژن بالا) ایجاد می شود. این مراحل با تخمک گذاری از هم جدا می شوند و با لقاح یا قاعدگی در یک زن اومنوره به پایان می رسند.</a:t>
            </a:r>
          </a:p>
          <a:p>
            <a:pPr algn="r" rtl="1"/>
            <a:endParaRPr lang="en-US" dirty="0"/>
          </a:p>
        </p:txBody>
      </p:sp>
      <p:sp>
        <p:nvSpPr>
          <p:cNvPr id="4" name="Slide Number Placeholder 3"/>
          <p:cNvSpPr>
            <a:spLocks noGrp="1"/>
          </p:cNvSpPr>
          <p:nvPr>
            <p:ph type="sldNum" sz="quarter" idx="5"/>
          </p:nvPr>
        </p:nvSpPr>
        <p:spPr/>
        <p:txBody>
          <a:bodyPr/>
          <a:lstStyle/>
          <a:p>
            <a:fld id="{23FC0E2C-A069-4EB5-9B01-B51E04D46F70}" type="slidenum">
              <a:rPr lang="en-US" smtClean="0"/>
              <a:t>3</a:t>
            </a:fld>
            <a:endParaRPr lang="en-US"/>
          </a:p>
        </p:txBody>
      </p:sp>
    </p:spTree>
    <p:extLst>
      <p:ext uri="{BB962C8B-B14F-4D97-AF65-F5344CB8AC3E}">
        <p14:creationId xmlns:p14="http://schemas.microsoft.com/office/powerpoint/2010/main" val="194973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a:latin typeface="Times New Roman" panose="02020603050405020304" pitchFamily="18" charset="0"/>
                <a:cs typeface="B Mitra" panose="00000400000000000000" pitchFamily="2" charset="-78"/>
              </a:rPr>
              <a:t>هورمون آزاد کننده گنادوتروپین در شروع بلوغ در زنان جوان از هیپوتالاموس ترشح می شود و باعث ترشح هورمون لوتئینیزه کننده (</a:t>
            </a:r>
            <a:r>
              <a:rPr lang="en-US" sz="1200" dirty="0">
                <a:latin typeface="Times New Roman" panose="02020603050405020304" pitchFamily="18" charset="0"/>
                <a:cs typeface="B Mitra" panose="00000400000000000000" pitchFamily="2" charset="-78"/>
              </a:rPr>
              <a:t>LH) </a:t>
            </a:r>
            <a:r>
              <a:rPr lang="fa-IR" sz="1200" dirty="0">
                <a:latin typeface="Times New Roman" panose="02020603050405020304" pitchFamily="18" charset="0"/>
                <a:cs typeface="B Mitra" panose="00000400000000000000" pitchFamily="2" charset="-78"/>
              </a:rPr>
              <a:t>و هورمون محرک فولیکولی (</a:t>
            </a:r>
            <a:r>
              <a:rPr lang="en-US" sz="1200" dirty="0">
                <a:latin typeface="Times New Roman" panose="02020603050405020304" pitchFamily="18" charset="0"/>
                <a:cs typeface="B Mitra" panose="00000400000000000000" pitchFamily="2" charset="-78"/>
              </a:rPr>
              <a:t>FSH) </a:t>
            </a:r>
            <a:r>
              <a:rPr lang="fa-IR" sz="1200" dirty="0">
                <a:latin typeface="Times New Roman" panose="02020603050405020304" pitchFamily="18" charset="0"/>
                <a:cs typeface="B Mitra" panose="00000400000000000000" pitchFamily="2" charset="-78"/>
              </a:rPr>
              <a:t>از هیپوفیز قدامی می شود. این دو هورمون به گیرنده های تخمدان متصل می شوند و سیگنال آزاد شدن استروژن و پروژسترون را نشان می دهند. استروژن و پروژسترون در غلظت های متغیر در طول چرخه قاعدگی آزاد می شوند و در نتیجه فاز فولیکولی (استروژن کم) و فاز لوتئال (استروژن بالا) ایجاد می شود. این مراحل با تخمک گذاری از هم جدا می شوند و با لقاح یا قاعدگی در یک زن اومنوره به پایان می رسند.</a:t>
            </a:r>
          </a:p>
          <a:p>
            <a:pPr algn="r" rtl="1"/>
            <a:endParaRPr lang="en-US" dirty="0"/>
          </a:p>
        </p:txBody>
      </p:sp>
      <p:sp>
        <p:nvSpPr>
          <p:cNvPr id="4" name="Slide Number Placeholder 3"/>
          <p:cNvSpPr>
            <a:spLocks noGrp="1"/>
          </p:cNvSpPr>
          <p:nvPr>
            <p:ph type="sldNum" sz="quarter" idx="5"/>
          </p:nvPr>
        </p:nvSpPr>
        <p:spPr/>
        <p:txBody>
          <a:bodyPr/>
          <a:lstStyle/>
          <a:p>
            <a:fld id="{23FC0E2C-A069-4EB5-9B01-B51E04D46F70}" type="slidenum">
              <a:rPr lang="en-US" smtClean="0"/>
              <a:t>4</a:t>
            </a:fld>
            <a:endParaRPr lang="en-US"/>
          </a:p>
        </p:txBody>
      </p:sp>
    </p:spTree>
    <p:extLst>
      <p:ext uri="{BB962C8B-B14F-4D97-AF65-F5344CB8AC3E}">
        <p14:creationId xmlns:p14="http://schemas.microsoft.com/office/powerpoint/2010/main" val="40051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23FC0E2C-A069-4EB5-9B01-B51E04D46F70}" type="slidenum">
              <a:rPr lang="en-US" smtClean="0"/>
              <a:t>5</a:t>
            </a:fld>
            <a:endParaRPr lang="en-US"/>
          </a:p>
        </p:txBody>
      </p:sp>
    </p:spTree>
    <p:extLst>
      <p:ext uri="{BB962C8B-B14F-4D97-AF65-F5344CB8AC3E}">
        <p14:creationId xmlns:p14="http://schemas.microsoft.com/office/powerpoint/2010/main" val="416218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کاشکسیا یک سندرم متابولیک پیچیده مرتبط با بیماری زمینه‌ای است که با کاهش توده عضلانی با یا بدون کاهش توده چربی مشخص می‌شود که اغلب با بی‌اشتهایی، یک فرآیند التهابی، مقاومت به انسولین و افزایش گردش پروتئین همراه است. مرداد 17، 1402 </a:t>
            </a:r>
            <a:r>
              <a:rPr lang="en-US" dirty="0"/>
              <a:t>AP</a:t>
            </a:r>
          </a:p>
        </p:txBody>
      </p:sp>
      <p:sp>
        <p:nvSpPr>
          <p:cNvPr id="4" name="Slide Number Placeholder 3"/>
          <p:cNvSpPr>
            <a:spLocks noGrp="1"/>
          </p:cNvSpPr>
          <p:nvPr>
            <p:ph type="sldNum" sz="quarter" idx="5"/>
          </p:nvPr>
        </p:nvSpPr>
        <p:spPr/>
        <p:txBody>
          <a:bodyPr/>
          <a:lstStyle/>
          <a:p>
            <a:fld id="{23FC0E2C-A069-4EB5-9B01-B51E04D46F70}" type="slidenum">
              <a:rPr lang="en-US" smtClean="0"/>
              <a:t>7</a:t>
            </a:fld>
            <a:endParaRPr lang="en-US"/>
          </a:p>
        </p:txBody>
      </p:sp>
    </p:spTree>
    <p:extLst>
      <p:ext uri="{BB962C8B-B14F-4D97-AF65-F5344CB8AC3E}">
        <p14:creationId xmlns:p14="http://schemas.microsoft.com/office/powerpoint/2010/main" val="119656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200" dirty="0">
                <a:latin typeface="Times New Roman" panose="02020603050405020304" pitchFamily="18" charset="0"/>
                <a:cs typeface="B Mitra" panose="00000400000000000000" pitchFamily="2" charset="-78"/>
              </a:rPr>
              <a:t>این مقاومت مرکزی لپتین ممکن است به عنوان یک مکانیسم جبرانی برای برآوردن نیازهای انرژی در حال رشد جنین مشابه مقاومت به انسولین مادر که در </a:t>
            </a:r>
            <a:r>
              <a:rPr lang="fa-IR" sz="1200" u="sng" dirty="0">
                <a:latin typeface="Times New Roman" panose="02020603050405020304" pitchFamily="18" charset="0"/>
                <a:cs typeface="B Mitra" panose="00000400000000000000" pitchFamily="2" charset="-78"/>
              </a:rPr>
              <a:t>بارداری بعدی</a:t>
            </a:r>
            <a:r>
              <a:rPr lang="fa-IR" sz="1200" dirty="0">
                <a:latin typeface="Times New Roman" panose="02020603050405020304" pitchFamily="18" charset="0"/>
                <a:cs typeface="B Mitra" panose="00000400000000000000" pitchFamily="2" charset="-78"/>
              </a:rPr>
              <a:t> رخ می دهد عمل کند. </a:t>
            </a:r>
          </a:p>
          <a:p>
            <a:endParaRPr lang="en-US" dirty="0"/>
          </a:p>
        </p:txBody>
      </p:sp>
      <p:sp>
        <p:nvSpPr>
          <p:cNvPr id="4" name="Slide Number Placeholder 3"/>
          <p:cNvSpPr>
            <a:spLocks noGrp="1"/>
          </p:cNvSpPr>
          <p:nvPr>
            <p:ph type="sldNum" sz="quarter" idx="5"/>
          </p:nvPr>
        </p:nvSpPr>
        <p:spPr/>
        <p:txBody>
          <a:bodyPr/>
          <a:lstStyle/>
          <a:p>
            <a:fld id="{23FC0E2C-A069-4EB5-9B01-B51E04D46F70}" type="slidenum">
              <a:rPr lang="en-US" smtClean="0"/>
              <a:t>18</a:t>
            </a:fld>
            <a:endParaRPr lang="en-US"/>
          </a:p>
        </p:txBody>
      </p:sp>
    </p:spTree>
    <p:extLst>
      <p:ext uri="{BB962C8B-B14F-4D97-AF65-F5344CB8AC3E}">
        <p14:creationId xmlns:p14="http://schemas.microsoft.com/office/powerpoint/2010/main" val="54697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44507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284393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672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9000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81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307881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368788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402244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338747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29F58-E33D-4627-834C-349AD3367DC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354813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29F58-E33D-4627-834C-349AD3367DC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187987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E29F58-E33D-4627-834C-349AD3367DC6}"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112367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E29F58-E33D-4627-834C-349AD3367DC6}"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399170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29F58-E33D-4627-834C-349AD3367DC6}"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117260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29F58-E33D-4627-834C-349AD3367DC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BB35-6953-4920-86CB-8C430385BC7F}" type="slidenum">
              <a:rPr lang="en-US" smtClean="0"/>
              <a:t>‹#›</a:t>
            </a:fld>
            <a:endParaRPr lang="en-US"/>
          </a:p>
        </p:txBody>
      </p:sp>
    </p:spTree>
    <p:extLst>
      <p:ext uri="{BB962C8B-B14F-4D97-AF65-F5344CB8AC3E}">
        <p14:creationId xmlns:p14="http://schemas.microsoft.com/office/powerpoint/2010/main" val="82562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BB35-6953-4920-86CB-8C430385BC7F}" type="slidenum">
              <a:rPr lang="en-US" smtClean="0"/>
              <a:t>‹#›</a:t>
            </a:fld>
            <a:endParaRPr lang="en-US"/>
          </a:p>
        </p:txBody>
      </p:sp>
      <p:sp>
        <p:nvSpPr>
          <p:cNvPr id="5" name="Date Placeholder 4"/>
          <p:cNvSpPr>
            <a:spLocks noGrp="1"/>
          </p:cNvSpPr>
          <p:nvPr>
            <p:ph type="dt" sz="half" idx="10"/>
          </p:nvPr>
        </p:nvSpPr>
        <p:spPr/>
        <p:txBody>
          <a:bodyPr/>
          <a:lstStyle/>
          <a:p>
            <a:fld id="{B9E29F58-E33D-4627-834C-349AD3367DC6}" type="datetimeFigureOut">
              <a:rPr lang="en-US" smtClean="0"/>
              <a:t>1/14/2024</a:t>
            </a:fld>
            <a:endParaRPr lang="en-US"/>
          </a:p>
        </p:txBody>
      </p:sp>
    </p:spTree>
    <p:extLst>
      <p:ext uri="{BB962C8B-B14F-4D97-AF65-F5344CB8AC3E}">
        <p14:creationId xmlns:p14="http://schemas.microsoft.com/office/powerpoint/2010/main" val="429163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E29F58-E33D-4627-834C-349AD3367DC6}" type="datetimeFigureOut">
              <a:rPr lang="en-US" smtClean="0"/>
              <a:t>1/14/2024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48BB35-6953-4920-86CB-8C430385BC7F}" type="slidenum">
              <a:rPr lang="en-US" smtClean="0"/>
              <a:t>‹#›</a:t>
            </a:fld>
            <a:endParaRPr lang="en-US"/>
          </a:p>
        </p:txBody>
      </p:sp>
    </p:spTree>
    <p:extLst>
      <p:ext uri="{BB962C8B-B14F-4D97-AF65-F5344CB8AC3E}">
        <p14:creationId xmlns:p14="http://schemas.microsoft.com/office/powerpoint/2010/main" val="29623159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2469" y="0"/>
            <a:ext cx="7092788" cy="1727105"/>
          </a:xfrm>
        </p:spPr>
        <p:txBody>
          <a:bodyPr>
            <a:noAutofit/>
          </a:bodyPr>
          <a:lstStyle/>
          <a:p>
            <a:pPr algn="ctr" rtl="1"/>
            <a:r>
              <a:rPr lang="fa-IR" b="1" dirty="0">
                <a:solidFill>
                  <a:schemeClr val="tx1"/>
                </a:solidFill>
                <a:latin typeface="Times New Roman" panose="02020603050405020304" pitchFamily="18" charset="0"/>
                <a:cs typeface="B Mitra" panose="00000400000000000000" pitchFamily="2" charset="-78"/>
              </a:rPr>
              <a:t>نقش فارماکولوژیکال لپتین بر سیستم تولیدمثل</a:t>
            </a:r>
            <a:endParaRPr lang="fa-IR" sz="4400" b="1" dirty="0">
              <a:solidFill>
                <a:schemeClr val="tx1"/>
              </a:solidFill>
              <a:latin typeface="Times New Roman" panose="02020603050405020304" pitchFamily="18" charset="0"/>
              <a:cs typeface="B Mitra" panose="00000400000000000000" pitchFamily="2" charset="-78"/>
            </a:endParaRPr>
          </a:p>
        </p:txBody>
      </p:sp>
      <p:sp>
        <p:nvSpPr>
          <p:cNvPr id="7" name="TextBox 6">
            <a:extLst>
              <a:ext uri="{FF2B5EF4-FFF2-40B4-BE49-F238E27FC236}">
                <a16:creationId xmlns:a16="http://schemas.microsoft.com/office/drawing/2014/main" id="{98445340-6481-294A-31A8-37F7551A009F}"/>
              </a:ext>
            </a:extLst>
          </p:cNvPr>
          <p:cNvSpPr txBox="1">
            <a:spLocks noChangeArrowheads="1"/>
          </p:cNvSpPr>
          <p:nvPr/>
        </p:nvSpPr>
        <p:spPr bwMode="auto">
          <a:xfrm>
            <a:off x="1797886" y="2405425"/>
            <a:ext cx="8241953" cy="328936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rtl="1" eaLnBrk="1" hangingPunct="1">
              <a:lnSpc>
                <a:spcPct val="150000"/>
              </a:lnSpc>
              <a:spcBef>
                <a:spcPct val="0"/>
              </a:spcBef>
              <a:buClrTx/>
              <a:buSzTx/>
              <a:buFontTx/>
              <a:buNone/>
            </a:pPr>
            <a:r>
              <a:rPr lang="fa-IR" altLang="en-US" sz="2800" b="1" dirty="0">
                <a:solidFill>
                  <a:schemeClr val="tx1"/>
                </a:solidFill>
                <a:latin typeface="Times New Roman" panose="02020603050405020304" pitchFamily="18" charset="0"/>
                <a:cs typeface="B Mitra" panose="00000400000000000000" pitchFamily="2" charset="-78"/>
              </a:rPr>
              <a:t>دکتر امیررضا افشاری</a:t>
            </a:r>
          </a:p>
          <a:p>
            <a:pPr algn="ctr" rtl="1" eaLnBrk="1" hangingPunct="1">
              <a:lnSpc>
                <a:spcPct val="150000"/>
              </a:lnSpc>
              <a:spcBef>
                <a:spcPct val="0"/>
              </a:spcBef>
              <a:buClrTx/>
              <a:buSzTx/>
              <a:buFontTx/>
              <a:buNone/>
            </a:pPr>
            <a:r>
              <a:rPr lang="fa-IR" altLang="en-US" sz="2800" b="1" dirty="0">
                <a:solidFill>
                  <a:schemeClr val="tx1"/>
                </a:solidFill>
                <a:latin typeface="Times New Roman" panose="02020603050405020304" pitchFamily="18" charset="0"/>
                <a:cs typeface="B Mitra" panose="00000400000000000000" pitchFamily="2" charset="-78"/>
              </a:rPr>
              <a:t>داروساز و متخصص مدیکال فارماکولوژی</a:t>
            </a:r>
          </a:p>
          <a:p>
            <a:pPr algn="ctr" rtl="1">
              <a:lnSpc>
                <a:spcPct val="150000"/>
              </a:lnSpc>
              <a:spcBef>
                <a:spcPct val="0"/>
              </a:spcBef>
              <a:buClrTx/>
              <a:buSzTx/>
              <a:buNone/>
            </a:pPr>
            <a:r>
              <a:rPr lang="fa-IR" altLang="en-US" sz="2400" dirty="0">
                <a:solidFill>
                  <a:schemeClr val="tx1"/>
                </a:solidFill>
                <a:latin typeface="Times New Roman" panose="02020603050405020304" pitchFamily="18" charset="0"/>
                <a:cs typeface="B Mitra" panose="00000400000000000000" pitchFamily="2" charset="-78"/>
              </a:rPr>
              <a:t>عضو هیات علمی و استادیار تمام وقت دانشکده پزشکی </a:t>
            </a:r>
          </a:p>
          <a:p>
            <a:pPr algn="ctr" rtl="1" eaLnBrk="1" hangingPunct="1">
              <a:lnSpc>
                <a:spcPct val="150000"/>
              </a:lnSpc>
              <a:spcBef>
                <a:spcPct val="0"/>
              </a:spcBef>
              <a:buClrTx/>
              <a:buSzTx/>
              <a:buFontTx/>
              <a:buNone/>
            </a:pPr>
            <a:r>
              <a:rPr lang="fa-IR" altLang="en-US" sz="2400" dirty="0">
                <a:solidFill>
                  <a:schemeClr val="tx1"/>
                </a:solidFill>
                <a:latin typeface="Times New Roman" panose="02020603050405020304" pitchFamily="18" charset="0"/>
                <a:cs typeface="B Mitra" panose="00000400000000000000" pitchFamily="2" charset="-78"/>
              </a:rPr>
              <a:t>عضو انجمن علمی فارماکولوژی پایه و بالینی ایران</a:t>
            </a:r>
            <a:endParaRPr lang="fa-IR" altLang="en-US" sz="2400" b="1" dirty="0">
              <a:solidFill>
                <a:schemeClr val="tx1"/>
              </a:solidFill>
              <a:latin typeface="Times New Roman" panose="02020603050405020304" pitchFamily="18" charset="0"/>
              <a:cs typeface="B Mitra" panose="00000400000000000000" pitchFamily="2" charset="-78"/>
            </a:endParaRPr>
          </a:p>
          <a:p>
            <a:pPr algn="ctr" rtl="1">
              <a:lnSpc>
                <a:spcPct val="150000"/>
              </a:lnSpc>
              <a:spcBef>
                <a:spcPct val="0"/>
              </a:spcBef>
              <a:buClrTx/>
              <a:buSzTx/>
              <a:buNone/>
            </a:pPr>
            <a:endParaRPr lang="fa-IR" altLang="en-US" b="1" dirty="0">
              <a:solidFill>
                <a:schemeClr val="tx1"/>
              </a:solidFill>
              <a:latin typeface="Times New Roman" panose="02020603050405020304" pitchFamily="18" charset="0"/>
              <a:cs typeface="B Mitra" panose="00000400000000000000" pitchFamily="2" charset="-78"/>
            </a:endParaRPr>
          </a:p>
          <a:p>
            <a:pPr algn="ctr" rtl="1" eaLnBrk="1" hangingPunct="1">
              <a:lnSpc>
                <a:spcPct val="150000"/>
              </a:lnSpc>
              <a:spcBef>
                <a:spcPct val="0"/>
              </a:spcBef>
              <a:buClrTx/>
              <a:buSzTx/>
              <a:buFontTx/>
              <a:buNone/>
            </a:pPr>
            <a:r>
              <a:rPr lang="en-US" altLang="en-US" b="1" dirty="0">
                <a:solidFill>
                  <a:schemeClr val="tx1"/>
                </a:solidFill>
                <a:latin typeface="Times New Roman" panose="02020603050405020304" pitchFamily="18" charset="0"/>
                <a:cs typeface="B Mitra" panose="00000400000000000000" pitchFamily="2" charset="-78"/>
              </a:rPr>
              <a:t>E-mail: </a:t>
            </a:r>
            <a:r>
              <a:rPr lang="en-US" altLang="en-US" dirty="0">
                <a:solidFill>
                  <a:schemeClr val="tx1"/>
                </a:solidFill>
                <a:latin typeface="Times New Roman" panose="02020603050405020304" pitchFamily="18" charset="0"/>
                <a:cs typeface="B Mitra" panose="00000400000000000000" pitchFamily="2" charset="-78"/>
              </a:rPr>
              <a:t>Amirreza.Afshari2@gmail.com</a:t>
            </a:r>
            <a:endParaRPr lang="fa-IR" altLang="en-US" dirty="0">
              <a:solidFill>
                <a:schemeClr val="tx1"/>
              </a:solidFill>
              <a:latin typeface="Times New Roman" panose="02020603050405020304" pitchFamily="18" charset="0"/>
              <a:cs typeface="B Mitra" panose="00000400000000000000" pitchFamily="2" charset="-78"/>
            </a:endParaRPr>
          </a:p>
        </p:txBody>
      </p:sp>
      <p:pic>
        <p:nvPicPr>
          <p:cNvPr id="8" name="Picture 2" descr="Image result for ‫لوگو اینستاگرام‬‎">
            <a:extLst>
              <a:ext uri="{FF2B5EF4-FFF2-40B4-BE49-F238E27FC236}">
                <a16:creationId xmlns:a16="http://schemas.microsoft.com/office/drawing/2014/main" id="{726C33A6-DDD6-68A4-11BE-676BC57600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76" r="22073"/>
          <a:stretch/>
        </p:blipFill>
        <p:spPr bwMode="auto">
          <a:xfrm>
            <a:off x="5410200" y="5715000"/>
            <a:ext cx="762000" cy="7310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304536-53A8-060B-7AE6-34F9B57CD108}"/>
              </a:ext>
            </a:extLst>
          </p:cNvPr>
          <p:cNvSpPr txBox="1"/>
          <p:nvPr/>
        </p:nvSpPr>
        <p:spPr>
          <a:xfrm>
            <a:off x="6172200" y="5895861"/>
            <a:ext cx="145232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Dr.Afshariar</a:t>
            </a:r>
          </a:p>
        </p:txBody>
      </p:sp>
      <p:pic>
        <p:nvPicPr>
          <p:cNvPr id="4" name="Picture 3">
            <a:extLst>
              <a:ext uri="{FF2B5EF4-FFF2-40B4-BE49-F238E27FC236}">
                <a16:creationId xmlns:a16="http://schemas.microsoft.com/office/drawing/2014/main" id="{E93632B6-F553-FA8E-2DD4-C9829D78BF8F}"/>
              </a:ext>
            </a:extLst>
          </p:cNvPr>
          <p:cNvPicPr>
            <a:picLocks noChangeAspect="1"/>
          </p:cNvPicPr>
          <p:nvPr/>
        </p:nvPicPr>
        <p:blipFill>
          <a:blip r:embed="rId4"/>
          <a:stretch>
            <a:fillRect/>
          </a:stretch>
        </p:blipFill>
        <p:spPr>
          <a:xfrm>
            <a:off x="9594698" y="0"/>
            <a:ext cx="2597302" cy="1965728"/>
          </a:xfrm>
          <a:prstGeom prst="rect">
            <a:avLst/>
          </a:prstGeom>
        </p:spPr>
      </p:pic>
      <p:pic>
        <p:nvPicPr>
          <p:cNvPr id="1026" name="Picture 2" descr="Nkums">
            <a:extLst>
              <a:ext uri="{FF2B5EF4-FFF2-40B4-BE49-F238E27FC236}">
                <a16:creationId xmlns:a16="http://schemas.microsoft.com/office/drawing/2014/main" id="{B7989597-0E30-F7E9-A45E-014D68E41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 y="0"/>
            <a:ext cx="2243027" cy="219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436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مقاومت به لپتین:</a:t>
            </a:r>
          </a:p>
          <a:p>
            <a:pPr algn="r" rtl="1"/>
            <a:r>
              <a:rPr lang="fa-IR" sz="2800" dirty="0">
                <a:latin typeface="Times New Roman" panose="02020603050405020304" pitchFamily="18" charset="0"/>
                <a:cs typeface="B Mitra" panose="00000400000000000000" pitchFamily="2" charset="-78"/>
              </a:rPr>
              <a:t>محرکهای مقاومت به لپتین: رژیم های غذایی سرشار از چربی، کربوهیدرات، فروکتوز و ساکارز و پروتئین کم</a:t>
            </a:r>
          </a:p>
          <a:p>
            <a:pPr algn="r" rtl="1"/>
            <a:r>
              <a:rPr lang="fa-IR" sz="2800" dirty="0">
                <a:latin typeface="Times New Roman" panose="02020603050405020304" pitchFamily="18" charset="0"/>
                <a:cs typeface="B Mitra" panose="00000400000000000000" pitchFamily="2" charset="-78"/>
              </a:rPr>
              <a:t>در چاقی، </a:t>
            </a:r>
            <a:r>
              <a:rPr lang="fa-IR" sz="2800" u="sng" dirty="0">
                <a:solidFill>
                  <a:srgbClr val="FF0000"/>
                </a:solidFill>
                <a:latin typeface="Times New Roman" panose="02020603050405020304" pitchFamily="18" charset="0"/>
                <a:cs typeface="B Mitra" panose="00000400000000000000" pitchFamily="2" charset="-78"/>
              </a:rPr>
              <a:t>کاهش حساسیت بافت به لپتین </a:t>
            </a:r>
            <a:r>
              <a:rPr lang="fa-IR" sz="2800" dirty="0">
                <a:latin typeface="Times New Roman" panose="02020603050405020304" pitchFamily="18" charset="0"/>
                <a:cs typeface="B Mitra" panose="00000400000000000000" pitchFamily="2" charset="-78"/>
              </a:rPr>
              <a:t>رخ می دهد (مشابه مقاومت به انسولین در دیابت نوع 2)، که منجر به ناتوانی در تشخیص سیری با وجود ذخیره انرژی بالا و سطوح بالای لپتین می شود. </a:t>
            </a:r>
            <a:r>
              <a:rPr lang="fa-IR" sz="2800" u="sng" dirty="0">
                <a:latin typeface="Times New Roman" panose="02020603050405020304" pitchFamily="18" charset="0"/>
                <a:cs typeface="B Mitra" panose="00000400000000000000" pitchFamily="2" charset="-78"/>
              </a:rPr>
              <a:t>پس، چاقی ناشی از رژیم غذایی منجر به مقاومت لپتین می شود و پرخوری را تشدید می کند. </a:t>
            </a:r>
          </a:p>
          <a:p>
            <a:pPr algn="r" rtl="1"/>
            <a:r>
              <a:rPr lang="fa-IR" sz="2800" dirty="0">
                <a:latin typeface="Times New Roman" panose="02020603050405020304" pitchFamily="18" charset="0"/>
                <a:cs typeface="B Mitra" panose="00000400000000000000" pitchFamily="2" charset="-78"/>
              </a:rPr>
              <a:t>سطح لپتین در خون با میزان چربی بدن ارتباط مستقیم دارد. مقاومت به لپتین باعث احساس گرسنگی و مصرف غذایی می شود، حتی اگر بدن ذخایر چربی کافی داشته باشد.</a:t>
            </a:r>
          </a:p>
          <a:p>
            <a:pPr marL="0" indent="0" algn="ctr" rtl="1">
              <a:buNone/>
            </a:pPr>
            <a:r>
              <a:rPr lang="fa-IR" sz="2800" b="1" dirty="0">
                <a:latin typeface="Times New Roman" panose="02020603050405020304" pitchFamily="18" charset="0"/>
                <a:cs typeface="B Mitra" panose="00000400000000000000" pitchFamily="2" charset="-78"/>
              </a:rPr>
              <a:t>رژیم های غذایی با انرژی محدود، می توانند لپتینمی را در کوتاه مدت و بلند مدت کاهش دهند و به طور بالقوه مقاومت به لپتین را در انسان کم کنند.</a:t>
            </a:r>
          </a:p>
        </p:txBody>
      </p:sp>
    </p:spTree>
    <p:extLst>
      <p:ext uri="{BB962C8B-B14F-4D97-AF65-F5344CB8AC3E}">
        <p14:creationId xmlns:p14="http://schemas.microsoft.com/office/powerpoint/2010/main" val="4042384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0" y="1664753"/>
            <a:ext cx="12192000"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3600" b="1" dirty="0">
                <a:latin typeface="Times New Roman" panose="02020603050405020304" pitchFamily="18" charset="0"/>
                <a:cs typeface="B Mitra" panose="00000400000000000000" pitchFamily="2" charset="-78"/>
              </a:rPr>
              <a:t>مطالعات نشان داده اند که: </a:t>
            </a:r>
          </a:p>
          <a:p>
            <a:pPr marL="0" indent="0" algn="ctr" rtl="1">
              <a:buNone/>
            </a:pPr>
            <a:r>
              <a:rPr lang="fa-IR" sz="3600" dirty="0">
                <a:latin typeface="Times New Roman" panose="02020603050405020304" pitchFamily="18" charset="0"/>
                <a:cs typeface="B Mitra" panose="00000400000000000000" pitchFamily="2" charset="-78"/>
              </a:rPr>
              <a:t>سطوح پایین لپتین (</a:t>
            </a:r>
            <a:r>
              <a:rPr lang="fa-IR" sz="3600" u="sng" dirty="0">
                <a:latin typeface="Times New Roman" panose="02020603050405020304" pitchFamily="18" charset="0"/>
                <a:cs typeface="B Mitra" panose="00000400000000000000" pitchFamily="2" charset="-78"/>
              </a:rPr>
              <a:t>تغذیه کم یا گرسنگی</a:t>
            </a:r>
            <a:r>
              <a:rPr lang="fa-IR" sz="3600" dirty="0">
                <a:latin typeface="Times New Roman" panose="02020603050405020304" pitchFamily="18" charset="0"/>
                <a:cs typeface="B Mitra" panose="00000400000000000000" pitchFamily="2" charset="-78"/>
              </a:rPr>
              <a:t>)، نشاندهنده کم بودن ذخایر انرژی است و این عمل متعاقبا، می تواند </a:t>
            </a:r>
            <a:r>
              <a:rPr lang="fa-IR" sz="3600" dirty="0">
                <a:solidFill>
                  <a:srgbClr val="FF0000"/>
                </a:solidFill>
                <a:latin typeface="Times New Roman" panose="02020603050405020304" pitchFamily="18" charset="0"/>
                <a:cs typeface="B Mitra" panose="00000400000000000000" pitchFamily="2" charset="-78"/>
              </a:rPr>
              <a:t>جذب غذا را افزایش داده و مصرف انرژی را سرکوب </a:t>
            </a:r>
            <a:r>
              <a:rPr lang="fa-IR" sz="3600" dirty="0">
                <a:latin typeface="Times New Roman" panose="02020603050405020304" pitchFamily="18" charset="0"/>
                <a:cs typeface="B Mitra" panose="00000400000000000000" pitchFamily="2" charset="-78"/>
              </a:rPr>
              <a:t>کند.</a:t>
            </a:r>
          </a:p>
          <a:p>
            <a:pPr marL="0" indent="0" algn="ctr" rtl="1">
              <a:buNone/>
            </a:pPr>
            <a:r>
              <a:rPr lang="fa-IR" sz="3600" dirty="0">
                <a:latin typeface="Times New Roman" panose="02020603050405020304" pitchFamily="18" charset="0"/>
                <a:cs typeface="B Mitra" panose="00000400000000000000" pitchFamily="2" charset="-78"/>
              </a:rPr>
              <a:t> </a:t>
            </a:r>
          </a:p>
          <a:p>
            <a:pPr marL="0" indent="0" algn="ctr" rtl="1">
              <a:buNone/>
            </a:pPr>
            <a:r>
              <a:rPr lang="fa-IR" sz="3600" dirty="0">
                <a:latin typeface="Times New Roman" panose="02020603050405020304" pitchFamily="18" charset="0"/>
                <a:cs typeface="B Mitra" panose="00000400000000000000" pitchFamily="2" charset="-78"/>
              </a:rPr>
              <a:t>در مقابل، سطوح بالای لپتین (</a:t>
            </a:r>
            <a:r>
              <a:rPr lang="fa-IR" sz="3600" u="sng" dirty="0">
                <a:latin typeface="Times New Roman" panose="02020603050405020304" pitchFamily="18" charset="0"/>
                <a:cs typeface="B Mitra" panose="00000400000000000000" pitchFamily="2" charset="-78"/>
              </a:rPr>
              <a:t>تغذیه بیش از حد و چاقی</a:t>
            </a:r>
            <a:r>
              <a:rPr lang="fa-IR" sz="3600" dirty="0">
                <a:latin typeface="Times New Roman" panose="02020603050405020304" pitchFamily="18" charset="0"/>
                <a:cs typeface="B Mitra" panose="00000400000000000000" pitchFamily="2" charset="-78"/>
              </a:rPr>
              <a:t>)، نشاندهنده زیاد بودن ذخایر انرژی است و این عمل متعاقبا، می تواند </a:t>
            </a:r>
            <a:r>
              <a:rPr lang="fa-IR" sz="3600" dirty="0">
                <a:solidFill>
                  <a:srgbClr val="FF0000"/>
                </a:solidFill>
                <a:latin typeface="Times New Roman" panose="02020603050405020304" pitchFamily="18" charset="0"/>
                <a:cs typeface="B Mitra" panose="00000400000000000000" pitchFamily="2" charset="-78"/>
              </a:rPr>
              <a:t>اشتها را سرکوب کرده و مصرف انرژی را افزایش دهد.</a:t>
            </a:r>
          </a:p>
        </p:txBody>
      </p:sp>
    </p:spTree>
    <p:extLst>
      <p:ext uri="{BB962C8B-B14F-4D97-AF65-F5344CB8AC3E}">
        <p14:creationId xmlns:p14="http://schemas.microsoft.com/office/powerpoint/2010/main" val="26283271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3486795"/>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rtl="1">
              <a:buNone/>
            </a:pPr>
            <a:r>
              <a:rPr lang="fa-IR" sz="3200" b="1" dirty="0">
                <a:latin typeface="Times New Roman" panose="02020603050405020304" pitchFamily="18" charset="0"/>
                <a:cs typeface="B Mitra" panose="00000400000000000000" pitchFamily="2" charset="-78"/>
              </a:rPr>
              <a:t>بنابراین:</a:t>
            </a:r>
          </a:p>
          <a:p>
            <a:pPr marL="0" indent="0" algn="ctr" rtl="1">
              <a:buNone/>
            </a:pPr>
            <a:r>
              <a:rPr lang="fa-IR" sz="3200" dirty="0">
                <a:latin typeface="Times New Roman" panose="02020603050405020304" pitchFamily="18" charset="0"/>
                <a:cs typeface="B Mitra" panose="00000400000000000000" pitchFamily="2" charset="-78"/>
              </a:rPr>
              <a:t>لپتین، هورمون محرک سیری مشتق شده از چربی، به عنوان یک تنظیم کننده مرکزی کلیدی وزن بدن و باروری شناخته می شود، به طوری که فقدان عملکردی آن منجر به چاقی، دیابت تیپ دو، و ناباروری می شود. </a:t>
            </a:r>
          </a:p>
        </p:txBody>
      </p:sp>
    </p:spTree>
    <p:extLst>
      <p:ext uri="{BB962C8B-B14F-4D97-AF65-F5344CB8AC3E}">
        <p14:creationId xmlns:p14="http://schemas.microsoft.com/office/powerpoint/2010/main" val="955775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950761"/>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0" y="1064525"/>
            <a:ext cx="12192000" cy="5679712"/>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400" b="1" dirty="0">
                <a:latin typeface="Times New Roman" panose="02020603050405020304" pitchFamily="18" charset="0"/>
                <a:cs typeface="B Mitra" panose="00000400000000000000" pitchFamily="2" charset="-78"/>
              </a:rPr>
              <a:t>نقش های دیگر لپتین:</a:t>
            </a:r>
          </a:p>
          <a:p>
            <a:pPr lvl="1" algn="r" rtl="1"/>
            <a:r>
              <a:rPr lang="fa-IR" sz="2200" dirty="0">
                <a:latin typeface="Times New Roman" panose="02020603050405020304" pitchFamily="18" charset="0"/>
                <a:cs typeface="B Mitra" panose="00000400000000000000" pitchFamily="2" charset="-78"/>
              </a:rPr>
              <a:t>لپتین نقش مهمی در پاسخ انطباقی به گرسنگی ایفا می کند.</a:t>
            </a:r>
          </a:p>
          <a:p>
            <a:pPr lvl="1" algn="r" rtl="1"/>
            <a:r>
              <a:rPr lang="fa-IR" sz="2200" dirty="0">
                <a:latin typeface="Times New Roman" panose="02020603050405020304" pitchFamily="18" charset="0"/>
                <a:cs typeface="B Mitra" panose="00000400000000000000" pitchFamily="2" charset="-78"/>
              </a:rPr>
              <a:t>سطح لپتین پس از ناشتایی کوتاه مدت (24 تا 72 ساعت) کاهش می یابد، حتی زمانی که تغییرات در توده چربی مشاهده نشود.</a:t>
            </a:r>
          </a:p>
          <a:p>
            <a:pPr lvl="1" algn="r" rtl="1"/>
            <a:r>
              <a:rPr lang="fa-IR" sz="2200" dirty="0">
                <a:latin typeface="Times New Roman" panose="02020603050405020304" pitchFamily="18" charset="0"/>
                <a:cs typeface="B Mitra" panose="00000400000000000000" pitchFamily="2" charset="-78"/>
              </a:rPr>
              <a:t>سطح سرمی لپتین با محرومیت از خواب کاهش می یابد.</a:t>
            </a:r>
          </a:p>
          <a:p>
            <a:pPr lvl="1" algn="r" rtl="1"/>
            <a:r>
              <a:rPr lang="fa-IR" sz="2200" dirty="0">
                <a:latin typeface="Times New Roman" panose="02020603050405020304" pitchFamily="18" charset="0"/>
                <a:cs typeface="B Mitra" panose="00000400000000000000" pitchFamily="2" charset="-78"/>
              </a:rPr>
              <a:t>سطح لپتین به طور متناقضی در چاقی افزایش می یابد.</a:t>
            </a:r>
          </a:p>
          <a:p>
            <a:pPr lvl="1" algn="r" rtl="1"/>
            <a:r>
              <a:rPr lang="fa-IR" sz="2200" dirty="0">
                <a:latin typeface="Times New Roman" panose="02020603050405020304" pitchFamily="18" charset="0"/>
                <a:cs typeface="B Mitra" panose="00000400000000000000" pitchFamily="2" charset="-78"/>
              </a:rPr>
              <a:t>سطح لپتین توسط استرس عاطفی افزایش می یابد.</a:t>
            </a:r>
          </a:p>
          <a:p>
            <a:pPr lvl="1" algn="r" rtl="1"/>
            <a:r>
              <a:rPr lang="fa-IR" sz="2200" dirty="0">
                <a:latin typeface="Times New Roman" panose="02020603050405020304" pitchFamily="18" charset="0"/>
                <a:cs typeface="B Mitra" panose="00000400000000000000" pitchFamily="2" charset="-78"/>
              </a:rPr>
              <a:t>سطح لپتین به طور مزمن با تمرینات ورزشی کاهش می یابد.</a:t>
            </a:r>
          </a:p>
          <a:p>
            <a:pPr lvl="1" algn="r" rtl="1"/>
            <a:r>
              <a:rPr lang="fa-IR" sz="2200" u="sng" dirty="0">
                <a:latin typeface="Times New Roman" panose="02020603050405020304" pitchFamily="18" charset="0"/>
                <a:cs typeface="B Mitra" panose="00000400000000000000" pitchFamily="2" charset="-78"/>
              </a:rPr>
              <a:t>سطح لپتین با افزایش سطح تستوسترون کاهش می یابد و با افزایش سطح استروژن افزایش می یابد.</a:t>
            </a:r>
          </a:p>
          <a:p>
            <a:pPr lvl="1" algn="r" rtl="1"/>
            <a:r>
              <a:rPr lang="fa-IR" sz="2200" dirty="0">
                <a:latin typeface="Times New Roman" panose="02020603050405020304" pitchFamily="18" charset="0"/>
                <a:cs typeface="B Mitra" panose="00000400000000000000" pitchFamily="2" charset="-78"/>
              </a:rPr>
              <a:t>سطح لپتین توسط انسولین افزایش می یابد.</a:t>
            </a:r>
          </a:p>
          <a:p>
            <a:pPr lvl="1" algn="r" rtl="1"/>
            <a:r>
              <a:rPr lang="fa-IR" sz="2200" dirty="0">
                <a:latin typeface="Times New Roman" panose="02020603050405020304" pitchFamily="18" charset="0"/>
                <a:cs typeface="B Mitra" panose="00000400000000000000" pitchFamily="2" charset="-78"/>
              </a:rPr>
              <a:t>ترشح لپتین توسط دگزامتازون افزایش می یابد.</a:t>
            </a:r>
          </a:p>
          <a:p>
            <a:pPr lvl="1" algn="r" rtl="1"/>
            <a:r>
              <a:rPr lang="fa-IR" sz="2200" dirty="0">
                <a:latin typeface="Times New Roman" panose="02020603050405020304" pitchFamily="18" charset="0"/>
                <a:cs typeface="B Mitra" panose="00000400000000000000" pitchFamily="2" charset="-78"/>
              </a:rPr>
              <a:t>در بیماران چاق مبتلا به آپنه انسدادی خواب، سطح لپتین افزایش می یابد، اما پس از تجویز فشار مثبت مداوم راه هوایی کاهش می یابد. با این حال، در افراد غیر چاق، خواب آرام (یعنی 8 تا 12 ساعت خواب بدون وقفه) می تواند لپتین را تا سطح نرمال افزایش دهد.</a:t>
            </a:r>
            <a:endParaRPr lang="en-US" sz="20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9113423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909818"/>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5859886" y="1023582"/>
            <a:ext cx="6332113" cy="5834417"/>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400" dirty="0">
                <a:latin typeface="Times New Roman" panose="02020603050405020304" pitchFamily="18" charset="0"/>
                <a:cs typeface="B Mitra" panose="00000400000000000000" pitchFamily="2" charset="-78"/>
              </a:rPr>
              <a:t>اختلال عملکرد تولیدمثلی مرتبط با وضعیت انرژی منفی عمدتاً با </a:t>
            </a:r>
            <a:r>
              <a:rPr lang="fa-IR" sz="2400" dirty="0">
                <a:solidFill>
                  <a:srgbClr val="FF0000"/>
                </a:solidFill>
                <a:latin typeface="Times New Roman" panose="02020603050405020304" pitchFamily="18" charset="0"/>
                <a:cs typeface="B Mitra" panose="00000400000000000000" pitchFamily="2" charset="-78"/>
              </a:rPr>
              <a:t>کاهش ترشح ضربانی</a:t>
            </a:r>
            <a:r>
              <a:rPr lang="en-US" sz="2400" dirty="0">
                <a:solidFill>
                  <a:srgbClr val="FF0000"/>
                </a:solidFill>
                <a:latin typeface="Times New Roman" panose="02020603050405020304" pitchFamily="18" charset="0"/>
                <a:cs typeface="B Mitra" panose="00000400000000000000" pitchFamily="2" charset="-78"/>
              </a:rPr>
              <a:t>GnRH </a:t>
            </a:r>
            <a:r>
              <a:rPr lang="fa-IR" sz="2400" dirty="0">
                <a:solidFill>
                  <a:srgbClr val="FF0000"/>
                </a:solidFill>
                <a:latin typeface="Times New Roman" panose="02020603050405020304" pitchFamily="18" charset="0"/>
                <a:cs typeface="B Mitra" panose="00000400000000000000" pitchFamily="2" charset="-78"/>
              </a:rPr>
              <a:t> </a:t>
            </a:r>
            <a:r>
              <a:rPr lang="fa-IR" sz="2400" dirty="0">
                <a:latin typeface="Times New Roman" panose="02020603050405020304" pitchFamily="18" charset="0"/>
                <a:cs typeface="B Mitra" panose="00000400000000000000" pitchFamily="2" charset="-78"/>
              </a:rPr>
              <a:t>ایجاد می شود. در نتیجه، برخی از عوامل تنظیم کننده اشتها یا متابولیسم مثل لپتین، بر نورون های </a:t>
            </a:r>
            <a:r>
              <a:rPr lang="en-US" sz="2400" dirty="0">
                <a:latin typeface="Times New Roman" panose="02020603050405020304" pitchFamily="18" charset="0"/>
                <a:cs typeface="B Mitra" panose="00000400000000000000" pitchFamily="2" charset="-78"/>
              </a:rPr>
              <a:t>GnRH</a:t>
            </a:r>
            <a:r>
              <a:rPr lang="fa-IR" sz="2400" dirty="0">
                <a:latin typeface="Times New Roman" panose="02020603050405020304" pitchFamily="18" charset="0"/>
                <a:cs typeface="B Mitra" panose="00000400000000000000" pitchFamily="2" charset="-78"/>
              </a:rPr>
              <a:t> تأثیر می گذارند و تغییرات در فعالیت آن ها ممکن است ترشح ضربان دار </a:t>
            </a:r>
            <a:r>
              <a:rPr lang="en-US" sz="2400" dirty="0">
                <a:latin typeface="Times New Roman" panose="02020603050405020304" pitchFamily="18" charset="0"/>
                <a:cs typeface="B Mitra" panose="00000400000000000000" pitchFamily="2" charset="-78"/>
              </a:rPr>
              <a:t>GnRH</a:t>
            </a:r>
            <a:r>
              <a:rPr lang="fa-IR" sz="2400" dirty="0">
                <a:latin typeface="Times New Roman" panose="02020603050405020304" pitchFamily="18" charset="0"/>
                <a:cs typeface="B Mitra" panose="00000400000000000000" pitchFamily="2" charset="-78"/>
              </a:rPr>
              <a:t> را در حضور کم یا بیش از حد تغذیه سرکوب کند. </a:t>
            </a:r>
          </a:p>
          <a:p>
            <a:pPr algn="r" rtl="1"/>
            <a:r>
              <a:rPr lang="fa-IR" sz="2400" dirty="0">
                <a:latin typeface="Times New Roman" panose="02020603050405020304" pitchFamily="18" charset="0"/>
                <a:cs typeface="B Mitra" panose="00000400000000000000" pitchFamily="2" charset="-78"/>
              </a:rPr>
              <a:t>به طور کلی، عوامل مرتبط با سیری، مانند لپتین، انسولین، هورمون محرک آلفا ملانوسیت (</a:t>
            </a:r>
            <a:r>
              <a:rPr lang="el-GR" sz="2400" dirty="0">
                <a:latin typeface="Times New Roman" panose="02020603050405020304" pitchFamily="18" charset="0"/>
                <a:cs typeface="B Mitra" panose="00000400000000000000" pitchFamily="2" charset="-78"/>
              </a:rPr>
              <a:t>α</a:t>
            </a:r>
            <a:r>
              <a:rPr lang="en-US" sz="2400" dirty="0">
                <a:latin typeface="Times New Roman" panose="02020603050405020304" pitchFamily="18" charset="0"/>
                <a:cs typeface="B Mitra" panose="00000400000000000000" pitchFamily="2" charset="-78"/>
              </a:rPr>
              <a:t>MSH</a:t>
            </a:r>
            <a:r>
              <a:rPr lang="fa-IR" sz="2400" dirty="0">
                <a:latin typeface="Times New Roman" panose="02020603050405020304" pitchFamily="18" charset="0"/>
                <a:cs typeface="B Mitra" panose="00000400000000000000" pitchFamily="2" charset="-78"/>
              </a:rPr>
              <a:t>) و پروپیوملانوکورتین (</a:t>
            </a:r>
            <a:r>
              <a:rPr lang="en-US" sz="2400" dirty="0">
                <a:latin typeface="Times New Roman" panose="02020603050405020304" pitchFamily="18" charset="0"/>
                <a:cs typeface="B Mitra" panose="00000400000000000000" pitchFamily="2" charset="-78"/>
              </a:rPr>
              <a:t>POMC</a:t>
            </a:r>
            <a:r>
              <a:rPr lang="fa-IR" sz="2400" dirty="0">
                <a:latin typeface="Times New Roman" panose="02020603050405020304" pitchFamily="18" charset="0"/>
                <a:cs typeface="B Mitra" panose="00000400000000000000" pitchFamily="2" charset="-78"/>
              </a:rPr>
              <a:t>)</a:t>
            </a:r>
            <a:r>
              <a:rPr lang="en-US" sz="2400" dirty="0">
                <a:latin typeface="Times New Roman" panose="02020603050405020304" pitchFamily="18" charset="0"/>
                <a:cs typeface="B Mitra" panose="00000400000000000000" pitchFamily="2" charset="-78"/>
              </a:rPr>
              <a:t>، </a:t>
            </a:r>
            <a:r>
              <a:rPr lang="fa-IR" sz="2400" dirty="0">
                <a:latin typeface="Times New Roman" panose="02020603050405020304" pitchFamily="18" charset="0"/>
                <a:cs typeface="B Mitra" panose="00000400000000000000" pitchFamily="2" charset="-78"/>
              </a:rPr>
              <a:t>اثرات </a:t>
            </a:r>
            <a:r>
              <a:rPr lang="fa-IR" sz="2400" dirty="0">
                <a:solidFill>
                  <a:srgbClr val="FF0000"/>
                </a:solidFill>
                <a:latin typeface="Times New Roman" panose="02020603050405020304" pitchFamily="18" charset="0"/>
                <a:cs typeface="B Mitra" panose="00000400000000000000" pitchFamily="2" charset="-78"/>
              </a:rPr>
              <a:t>تسهیل کننده </a:t>
            </a:r>
            <a:r>
              <a:rPr lang="fa-IR" sz="2400" dirty="0">
                <a:latin typeface="Times New Roman" panose="02020603050405020304" pitchFamily="18" charset="0"/>
                <a:cs typeface="B Mitra" panose="00000400000000000000" pitchFamily="2" charset="-78"/>
              </a:rPr>
              <a:t>مستقیم و غیرمستقیم بر </a:t>
            </a:r>
            <a:r>
              <a:rPr lang="en-US" sz="2400" dirty="0">
                <a:latin typeface="Times New Roman" panose="02020603050405020304" pitchFamily="18" charset="0"/>
                <a:cs typeface="B Mitra" panose="00000400000000000000" pitchFamily="2" charset="-78"/>
              </a:rPr>
              <a:t>GnRH</a:t>
            </a:r>
            <a:r>
              <a:rPr lang="fa-IR" sz="2400" dirty="0">
                <a:latin typeface="Times New Roman" panose="02020603050405020304" pitchFamily="18" charset="0"/>
                <a:cs typeface="B Mitra" panose="00000400000000000000" pitchFamily="2" charset="-78"/>
              </a:rPr>
              <a:t> دارند، در حالی که عوامل اورکسیوژنیک، مانند نوروپپتید</a:t>
            </a:r>
            <a:r>
              <a:rPr lang="en-US" sz="2400" dirty="0">
                <a:latin typeface="Times New Roman" panose="02020603050405020304" pitchFamily="18" charset="0"/>
                <a:cs typeface="B Mitra" panose="00000400000000000000" pitchFamily="2" charset="-78"/>
              </a:rPr>
              <a:t>Y (NPY) </a:t>
            </a:r>
            <a:r>
              <a:rPr lang="fa-IR" sz="2400" dirty="0">
                <a:latin typeface="Times New Roman" panose="02020603050405020304" pitchFamily="18" charset="0"/>
                <a:cs typeface="B Mitra" panose="00000400000000000000" pitchFamily="2" charset="-78"/>
              </a:rPr>
              <a:t> پپتید مرتبط با آگوتی (</a:t>
            </a:r>
            <a:r>
              <a:rPr lang="en-US" sz="2400" dirty="0" err="1">
                <a:latin typeface="Times New Roman" panose="02020603050405020304" pitchFamily="18" charset="0"/>
                <a:cs typeface="B Mitra" panose="00000400000000000000" pitchFamily="2" charset="-78"/>
              </a:rPr>
              <a:t>AgRP</a:t>
            </a:r>
            <a:r>
              <a:rPr lang="fa-IR" sz="2400" dirty="0">
                <a:latin typeface="Times New Roman" panose="02020603050405020304" pitchFamily="18" charset="0"/>
                <a:cs typeface="B Mitra" panose="00000400000000000000" pitchFamily="2" charset="-78"/>
              </a:rPr>
              <a:t>)</a:t>
            </a:r>
            <a:r>
              <a:rPr lang="en-US" sz="2400" dirty="0">
                <a:latin typeface="Times New Roman" panose="02020603050405020304" pitchFamily="18" charset="0"/>
                <a:cs typeface="B Mitra" panose="00000400000000000000" pitchFamily="2" charset="-78"/>
              </a:rPr>
              <a:t>، </a:t>
            </a:r>
            <a:r>
              <a:rPr lang="fa-IR" sz="2400" dirty="0">
                <a:latin typeface="Times New Roman" panose="02020603050405020304" pitchFamily="18" charset="0"/>
                <a:cs typeface="B Mitra" panose="00000400000000000000" pitchFamily="2" charset="-78"/>
              </a:rPr>
              <a:t>اورکسین و گرلین، اثرات </a:t>
            </a:r>
            <a:r>
              <a:rPr lang="fa-IR" sz="2400" dirty="0">
                <a:solidFill>
                  <a:srgbClr val="FF0000"/>
                </a:solidFill>
                <a:latin typeface="Times New Roman" panose="02020603050405020304" pitchFamily="18" charset="0"/>
                <a:cs typeface="B Mitra" panose="00000400000000000000" pitchFamily="2" charset="-78"/>
              </a:rPr>
              <a:t>سرکوب‌کننده‌ای</a:t>
            </a:r>
            <a:r>
              <a:rPr lang="fa-IR" sz="2400" dirty="0">
                <a:latin typeface="Times New Roman" panose="02020603050405020304" pitchFamily="18" charset="0"/>
                <a:cs typeface="B Mitra" panose="00000400000000000000" pitchFamily="2" charset="-78"/>
              </a:rPr>
              <a:t> بر</a:t>
            </a:r>
            <a:r>
              <a:rPr lang="en-US" sz="2400" dirty="0">
                <a:latin typeface="Times New Roman" panose="02020603050405020304" pitchFamily="18" charset="0"/>
                <a:cs typeface="B Mitra" panose="00000400000000000000" pitchFamily="2" charset="-78"/>
              </a:rPr>
              <a:t>GnRH </a:t>
            </a:r>
            <a:r>
              <a:rPr lang="fa-IR" sz="2400" dirty="0">
                <a:latin typeface="Times New Roman" panose="02020603050405020304" pitchFamily="18" charset="0"/>
                <a:cs typeface="B Mitra" panose="00000400000000000000" pitchFamily="2" charset="-78"/>
              </a:rPr>
              <a:t> دارند. </a:t>
            </a:r>
          </a:p>
          <a:p>
            <a:pPr algn="r" rtl="1"/>
            <a:r>
              <a:rPr lang="fa-IR" sz="2400" dirty="0">
                <a:solidFill>
                  <a:srgbClr val="FF0000"/>
                </a:solidFill>
                <a:latin typeface="Times New Roman" panose="02020603050405020304" pitchFamily="18" charset="0"/>
                <a:cs typeface="B Mitra" panose="00000400000000000000" pitchFamily="2" charset="-78"/>
              </a:rPr>
              <a:t>در شرایط در دسترس بودن انرژی کم، سطوح فعالیت عوامل مرتبط با سیری کاهش می‌یابد و فاکتورهای اورکسیژنیک افزایش می‌یابند و در نتیجه، ترشح </a:t>
            </a:r>
            <a:r>
              <a:rPr lang="en-US" sz="2400" dirty="0">
                <a:solidFill>
                  <a:srgbClr val="FF0000"/>
                </a:solidFill>
                <a:latin typeface="Times New Roman" panose="02020603050405020304" pitchFamily="18" charset="0"/>
                <a:cs typeface="B Mitra" panose="00000400000000000000" pitchFamily="2" charset="-78"/>
              </a:rPr>
              <a:t>GnRH</a:t>
            </a:r>
            <a:r>
              <a:rPr lang="fa-IR" sz="2400" dirty="0">
                <a:solidFill>
                  <a:srgbClr val="FF0000"/>
                </a:solidFill>
                <a:latin typeface="Times New Roman" panose="02020603050405020304" pitchFamily="18" charset="0"/>
                <a:cs typeface="B Mitra" panose="00000400000000000000" pitchFamily="2" charset="-78"/>
              </a:rPr>
              <a:t> کاهش می یابد.</a:t>
            </a:r>
            <a:endParaRPr lang="en-US" sz="2200" dirty="0">
              <a:solidFill>
                <a:srgbClr val="FF0000"/>
              </a:solidFill>
              <a:latin typeface="Times New Roman" panose="02020603050405020304" pitchFamily="18" charset="0"/>
              <a:cs typeface="B Mitra" panose="00000400000000000000" pitchFamily="2" charset="-78"/>
            </a:endParaRPr>
          </a:p>
        </p:txBody>
      </p:sp>
      <p:pic>
        <p:nvPicPr>
          <p:cNvPr id="4" name="Picture 3">
            <a:extLst>
              <a:ext uri="{FF2B5EF4-FFF2-40B4-BE49-F238E27FC236}">
                <a16:creationId xmlns:a16="http://schemas.microsoft.com/office/drawing/2014/main" id="{05528BD5-D861-1F1F-8CC4-36733E86C0BE}"/>
              </a:ext>
            </a:extLst>
          </p:cNvPr>
          <p:cNvPicPr>
            <a:picLocks noChangeAspect="1"/>
          </p:cNvPicPr>
          <p:nvPr/>
        </p:nvPicPr>
        <p:blipFill>
          <a:blip r:embed="rId2"/>
          <a:stretch>
            <a:fillRect/>
          </a:stretch>
        </p:blipFill>
        <p:spPr>
          <a:xfrm>
            <a:off x="0" y="2056949"/>
            <a:ext cx="5859886" cy="4111409"/>
          </a:xfrm>
          <a:prstGeom prst="rect">
            <a:avLst/>
          </a:prstGeom>
        </p:spPr>
      </p:pic>
    </p:spTree>
    <p:extLst>
      <p:ext uri="{BB962C8B-B14F-4D97-AF65-F5344CB8AC3E}">
        <p14:creationId xmlns:p14="http://schemas.microsoft.com/office/powerpoint/2010/main" val="20439678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لپتین در محدوده غلظتی نسبتاً باریکی عمل می کند: مقدار زیاد یا خیلی کم باروری را به خطر می اندازد.</a:t>
            </a:r>
          </a:p>
          <a:p>
            <a:pPr algn="r" rtl="1"/>
            <a:r>
              <a:rPr lang="fa-IR" sz="2800" dirty="0">
                <a:latin typeface="Times New Roman" panose="02020603050405020304" pitchFamily="18" charset="0"/>
                <a:cs typeface="B Mitra" panose="00000400000000000000" pitchFamily="2" charset="-78"/>
              </a:rPr>
              <a:t>در زمان‌های </a:t>
            </a:r>
            <a:r>
              <a:rPr lang="fa-IR" sz="2800" u="sng" dirty="0">
                <a:latin typeface="Times New Roman" panose="02020603050405020304" pitchFamily="18" charset="0"/>
                <a:cs typeface="B Mitra" panose="00000400000000000000" pitchFamily="2" charset="-78"/>
              </a:rPr>
              <a:t>کمبود انرژی</a:t>
            </a:r>
            <a:r>
              <a:rPr lang="fa-IR" sz="2800" dirty="0">
                <a:latin typeface="Times New Roman" panose="02020603050405020304" pitchFamily="18" charset="0"/>
                <a:cs typeface="B Mitra" panose="00000400000000000000" pitchFamily="2" charset="-78"/>
              </a:rPr>
              <a:t>، که زمان‌های </a:t>
            </a:r>
            <a:r>
              <a:rPr lang="fa-IR" sz="2800" u="sng" dirty="0">
                <a:latin typeface="Times New Roman" panose="02020603050405020304" pitchFamily="18" charset="0"/>
                <a:cs typeface="B Mitra" panose="00000400000000000000" pitchFamily="2" charset="-78"/>
              </a:rPr>
              <a:t>نامناسب</a:t>
            </a:r>
            <a:r>
              <a:rPr lang="fa-IR" sz="2800" dirty="0">
                <a:latin typeface="Times New Roman" panose="02020603050405020304" pitchFamily="18" charset="0"/>
                <a:cs typeface="B Mitra" panose="00000400000000000000" pitchFamily="2" charset="-78"/>
              </a:rPr>
              <a:t> برای تولیدمثل است، سطوح پایین لپتین در گردش باعث </a:t>
            </a:r>
            <a:r>
              <a:rPr lang="fa-IR" sz="2800" u="sng" dirty="0">
                <a:latin typeface="Times New Roman" panose="02020603050405020304" pitchFamily="18" charset="0"/>
                <a:cs typeface="B Mitra" panose="00000400000000000000" pitchFamily="2" charset="-78"/>
              </a:rPr>
              <a:t>سرکوب</a:t>
            </a:r>
            <a:r>
              <a:rPr lang="fa-IR" sz="2800" dirty="0">
                <a:latin typeface="Times New Roman" panose="02020603050405020304" pitchFamily="18" charset="0"/>
                <a:cs typeface="B Mitra" panose="00000400000000000000" pitchFamily="2" charset="-78"/>
              </a:rPr>
              <a:t> عملکرد تولید مثل می‌شود.</a:t>
            </a:r>
            <a:endParaRPr lang="en-US" sz="2800" dirty="0">
              <a:latin typeface="Times New Roman" panose="02020603050405020304" pitchFamily="18" charset="0"/>
              <a:cs typeface="B Mitra" panose="00000400000000000000" pitchFamily="2" charset="-78"/>
            </a:endParaRPr>
          </a:p>
          <a:p>
            <a:pPr algn="r" rtl="1"/>
            <a:r>
              <a:rPr lang="fa-IR" sz="2800" b="1" dirty="0">
                <a:latin typeface="Times New Roman" panose="02020603050405020304" pitchFamily="18" charset="0"/>
                <a:cs typeface="B Mitra" panose="00000400000000000000" pitchFamily="2" charset="-78"/>
              </a:rPr>
              <a:t>اخیرا، نشان داده شده است که لپتین می‌تواند:</a:t>
            </a:r>
          </a:p>
          <a:p>
            <a:pPr lvl="1" algn="r" rtl="1"/>
            <a:r>
              <a:rPr lang="fa-IR" sz="2800" dirty="0">
                <a:latin typeface="Times New Roman" panose="02020603050405020304" pitchFamily="18" charset="0"/>
                <a:cs typeface="B Mitra" panose="00000400000000000000" pitchFamily="2" charset="-78"/>
              </a:rPr>
              <a:t>عملکرد محور </a:t>
            </a:r>
            <a:r>
              <a:rPr lang="en-US" sz="2800" dirty="0">
                <a:latin typeface="Times New Roman" panose="02020603050405020304" pitchFamily="18" charset="0"/>
                <a:cs typeface="B Mitra" panose="00000400000000000000" pitchFamily="2" charset="-78"/>
              </a:rPr>
              <a:t>HPO</a:t>
            </a:r>
            <a:r>
              <a:rPr lang="fa-IR" sz="2800" dirty="0">
                <a:latin typeface="Times New Roman" panose="02020603050405020304" pitchFamily="18" charset="0"/>
                <a:cs typeface="B Mitra" panose="00000400000000000000" pitchFamily="2" charset="-78"/>
              </a:rPr>
              <a:t> را کنترل و تنظیم کند.</a:t>
            </a:r>
          </a:p>
          <a:p>
            <a:pPr lvl="1" algn="r" rtl="1"/>
            <a:r>
              <a:rPr lang="fa-IR" sz="2800" dirty="0">
                <a:latin typeface="Times New Roman" panose="02020603050405020304" pitchFamily="18" charset="0"/>
                <a:cs typeface="B Mitra" panose="00000400000000000000" pitchFamily="2" charset="-78"/>
              </a:rPr>
              <a:t>نقش احتمالی به عنوان یک هورمون جفتی دارد.</a:t>
            </a:r>
          </a:p>
          <a:p>
            <a:pPr lvl="1" algn="r" rtl="1"/>
            <a:r>
              <a:rPr lang="fa-IR" sz="2800" dirty="0">
                <a:latin typeface="Times New Roman" panose="02020603050405020304" pitchFamily="18" charset="0"/>
                <a:cs typeface="B Mitra" panose="00000400000000000000" pitchFamily="2" charset="-78"/>
              </a:rPr>
              <a:t>می‌تواند مستقیماً بر عملکرد تولید مثل غدد جنسی تأثیر بگذارد.</a:t>
            </a:r>
          </a:p>
          <a:p>
            <a:pPr lvl="1" algn="r" rtl="1"/>
            <a:r>
              <a:rPr lang="fa-IR" sz="2800" dirty="0">
                <a:latin typeface="Times New Roman" panose="02020603050405020304" pitchFamily="18" charset="0"/>
                <a:cs typeface="B Mitra" panose="00000400000000000000" pitchFamily="2" charset="-78"/>
              </a:rPr>
              <a:t>کمبود لپتین بر مراحل اولیه رشد فولیکولی تأثیر نمی‌گذارد، اما لپتین ممکن است در مراحل بعدی، مانند بلوغ تخمک و تخمک‌گذاری ضروری باشد</a:t>
            </a:r>
            <a:endParaRPr lang="en-US"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762182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039472"/>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153236"/>
            <a:ext cx="11764849" cy="5591001"/>
          </a:xfrm>
        </p:spPr>
        <p:style>
          <a:lnRef idx="2">
            <a:schemeClr val="dk1"/>
          </a:lnRef>
          <a:fillRef idx="1">
            <a:schemeClr val="lt1"/>
          </a:fillRef>
          <a:effectRef idx="0">
            <a:schemeClr val="dk1"/>
          </a:effectRef>
          <a:fontRef idx="minor">
            <a:schemeClr val="dk1"/>
          </a:fontRef>
        </p:style>
        <p:txBody>
          <a:bodyPr>
            <a:noAutofit/>
          </a:bodyPr>
          <a:lstStyle/>
          <a:p>
            <a:pPr algn="r" rtl="1"/>
            <a:r>
              <a:rPr lang="fa-IR" sz="2800" dirty="0">
                <a:latin typeface="Times New Roman" panose="02020603050405020304" pitchFamily="18" charset="0"/>
                <a:cs typeface="B Mitra" panose="00000400000000000000" pitchFamily="2" charset="-78"/>
              </a:rPr>
              <a:t>در این قسمت، نقش لپتین در سلامت باروری زنان در بخش‌های زیر نشان داده می‌شود:</a:t>
            </a:r>
          </a:p>
          <a:p>
            <a:pPr algn="l"/>
            <a:r>
              <a:rPr lang="en-US" sz="2800" dirty="0">
                <a:latin typeface="Times New Roman" panose="02020603050405020304" pitchFamily="18" charset="0"/>
                <a:cs typeface="B Mitra" panose="00000400000000000000" pitchFamily="2" charset="-78"/>
              </a:rPr>
              <a:t>Leptin in normal pregnancy</a:t>
            </a:r>
          </a:p>
          <a:p>
            <a:pPr algn="l"/>
            <a:r>
              <a:rPr lang="en-US" sz="2800" dirty="0">
                <a:latin typeface="Times New Roman" panose="02020603050405020304" pitchFamily="18" charset="0"/>
                <a:cs typeface="B Mitra" panose="00000400000000000000" pitchFamily="2" charset="-78"/>
              </a:rPr>
              <a:t>Leptin in pathological pregnancy:</a:t>
            </a:r>
          </a:p>
          <a:p>
            <a:pPr lvl="1"/>
            <a:r>
              <a:rPr lang="en-US" sz="2800" dirty="0">
                <a:latin typeface="Times New Roman" panose="02020603050405020304" pitchFamily="18" charset="0"/>
                <a:cs typeface="B Mitra" panose="00000400000000000000" pitchFamily="2" charset="-78"/>
              </a:rPr>
              <a:t>Pre-eclampsia (PE)</a:t>
            </a:r>
          </a:p>
          <a:p>
            <a:pPr lvl="1"/>
            <a:r>
              <a:rPr lang="en-US" sz="2800" dirty="0">
                <a:latin typeface="Times New Roman" panose="02020603050405020304" pitchFamily="18" charset="0"/>
                <a:cs typeface="B Mitra" panose="00000400000000000000" pitchFamily="2" charset="-78"/>
              </a:rPr>
              <a:t>Gestational diabetes mellitus (GDM)</a:t>
            </a:r>
          </a:p>
          <a:p>
            <a:pPr lvl="1"/>
            <a:r>
              <a:rPr lang="en-US" sz="2800" dirty="0">
                <a:latin typeface="Times New Roman" panose="02020603050405020304" pitchFamily="18" charset="0"/>
                <a:cs typeface="B Mitra" panose="00000400000000000000" pitchFamily="2" charset="-78"/>
              </a:rPr>
              <a:t>Leptin in puberty and infertility</a:t>
            </a:r>
          </a:p>
          <a:p>
            <a:pPr lvl="1"/>
            <a:r>
              <a:rPr lang="en-US" sz="2800" dirty="0">
                <a:latin typeface="Times New Roman" panose="02020603050405020304" pitchFamily="18" charset="0"/>
                <a:cs typeface="B Mitra" panose="00000400000000000000" pitchFamily="2" charset="-78"/>
              </a:rPr>
              <a:t>Leptin in menstruation</a:t>
            </a:r>
          </a:p>
          <a:p>
            <a:pPr lvl="1"/>
            <a:r>
              <a:rPr lang="en-US" sz="2800" dirty="0">
                <a:latin typeface="Times New Roman" panose="02020603050405020304" pitchFamily="18" charset="0"/>
                <a:cs typeface="B Mitra" panose="00000400000000000000" pitchFamily="2" charset="-78"/>
              </a:rPr>
              <a:t>Leptin in PCOS</a:t>
            </a:r>
          </a:p>
          <a:p>
            <a:pPr lvl="1"/>
            <a:r>
              <a:rPr lang="en-US" sz="2800" dirty="0">
                <a:latin typeface="Times New Roman" panose="02020603050405020304" pitchFamily="18" charset="0"/>
                <a:cs typeface="B Mitra" panose="00000400000000000000" pitchFamily="2" charset="-78"/>
              </a:rPr>
              <a:t>Leptin in recurrent pregnancy loss (RPL)</a:t>
            </a:r>
          </a:p>
          <a:p>
            <a:pPr algn="l"/>
            <a:endParaRPr lang="en-US" sz="2800" dirty="0">
              <a:latin typeface="Times New Roman" panose="02020603050405020304" pitchFamily="18" charset="0"/>
              <a:cs typeface="B Mitra" panose="00000400000000000000" pitchFamily="2" charset="-78"/>
            </a:endParaRPr>
          </a:p>
          <a:p>
            <a:pPr algn="l"/>
            <a:endParaRPr lang="en-US"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4191673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طبیعی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Autofit/>
          </a:bodyPr>
          <a:lstStyle/>
          <a:p>
            <a:pPr algn="r" rtl="1"/>
            <a:r>
              <a:rPr lang="fa-IR" sz="2800" b="1" dirty="0">
                <a:latin typeface="Times New Roman" panose="02020603050405020304" pitchFamily="18" charset="0"/>
                <a:cs typeface="B Mitra" panose="00000400000000000000" pitchFamily="2" charset="-78"/>
              </a:rPr>
              <a:t>منبع لپتین در بارداری</a:t>
            </a:r>
          </a:p>
          <a:p>
            <a:pPr lvl="1" algn="r" rtl="1"/>
            <a:r>
              <a:rPr lang="fa-IR" sz="2800" u="sng" dirty="0">
                <a:latin typeface="Times New Roman" panose="02020603050405020304" pitchFamily="18" charset="0"/>
                <a:cs typeface="B Mitra" panose="00000400000000000000" pitchFamily="2" charset="-78"/>
              </a:rPr>
              <a:t>جفت</a:t>
            </a:r>
            <a:r>
              <a:rPr lang="fa-IR" sz="2800" dirty="0">
                <a:latin typeface="Times New Roman" panose="02020603050405020304" pitchFamily="18" charset="0"/>
                <a:cs typeface="B Mitra" panose="00000400000000000000" pitchFamily="2" charset="-78"/>
              </a:rPr>
              <a:t> یک بافت تولید کننده لپتین در انسان است و شواهد نشان می دهد که هر دو </a:t>
            </a:r>
            <a:r>
              <a:rPr lang="fa-IR" sz="2800" u="sng" dirty="0">
                <a:latin typeface="Times New Roman" panose="02020603050405020304" pitchFamily="18" charset="0"/>
                <a:cs typeface="B Mitra" panose="00000400000000000000" pitchFamily="2" charset="-78"/>
              </a:rPr>
              <a:t>هورمون لپتین و گیرنده های لپتین</a:t>
            </a:r>
            <a:r>
              <a:rPr lang="fa-IR" sz="2800" dirty="0">
                <a:latin typeface="Times New Roman" panose="02020603050405020304" pitchFamily="18" charset="0"/>
                <a:cs typeface="B Mitra" panose="00000400000000000000" pitchFamily="2" charset="-78"/>
              </a:rPr>
              <a:t> در جفت انسان بیان می شوند. پس، بخش عمده لپتین در گردش خون مادر توسط جفت تامین می شود.</a:t>
            </a:r>
          </a:p>
          <a:p>
            <a:pPr lvl="1" algn="r" rtl="1"/>
            <a:endParaRPr lang="en-US" sz="2800" dirty="0">
              <a:latin typeface="Times New Roman" panose="02020603050405020304" pitchFamily="18" charset="0"/>
              <a:cs typeface="B Mitra" panose="00000400000000000000" pitchFamily="2" charset="-78"/>
            </a:endParaRPr>
          </a:p>
          <a:p>
            <a:pPr marL="457200" lvl="1" indent="0" algn="ctr" rtl="1">
              <a:buNone/>
            </a:pPr>
            <a:r>
              <a:rPr lang="fa-IR" sz="3600" b="1" dirty="0">
                <a:latin typeface="Times New Roman" panose="02020603050405020304" pitchFamily="18" charset="0"/>
                <a:cs typeface="B Mitra" panose="00000400000000000000" pitchFamily="2" charset="-78"/>
              </a:rPr>
              <a:t>سطح سرمی لپتین مادر به طور پیوسته در طول </a:t>
            </a:r>
            <a:r>
              <a:rPr lang="fa-IR" sz="3600" b="1" u="sng" dirty="0">
                <a:latin typeface="Times New Roman" panose="02020603050405020304" pitchFamily="18" charset="0"/>
                <a:cs typeface="B Mitra" panose="00000400000000000000" pitchFamily="2" charset="-78"/>
              </a:rPr>
              <a:t>سه ماهه اول و دوم </a:t>
            </a:r>
            <a:r>
              <a:rPr lang="fa-IR" sz="3600" b="1" dirty="0">
                <a:latin typeface="Times New Roman" panose="02020603050405020304" pitchFamily="18" charset="0"/>
                <a:cs typeface="B Mitra" panose="00000400000000000000" pitchFamily="2" charset="-78"/>
              </a:rPr>
              <a:t>افزایش می یابد و در </a:t>
            </a:r>
            <a:r>
              <a:rPr lang="fa-IR" sz="3600" b="1" u="sng" dirty="0">
                <a:latin typeface="Times New Roman" panose="02020603050405020304" pitchFamily="18" charset="0"/>
                <a:cs typeface="B Mitra" panose="00000400000000000000" pitchFamily="2" charset="-78"/>
              </a:rPr>
              <a:t>اواخر سه ماهه دوم </a:t>
            </a:r>
            <a:r>
              <a:rPr lang="fa-IR" sz="3600" b="1" dirty="0">
                <a:latin typeface="Times New Roman" panose="02020603050405020304" pitchFamily="18" charset="0"/>
                <a:cs typeface="B Mitra" panose="00000400000000000000" pitchFamily="2" charset="-78"/>
              </a:rPr>
              <a:t>یا </a:t>
            </a:r>
            <a:r>
              <a:rPr lang="fa-IR" sz="3600" b="1" u="sng" dirty="0">
                <a:latin typeface="Times New Roman" panose="02020603050405020304" pitchFamily="18" charset="0"/>
                <a:cs typeface="B Mitra" panose="00000400000000000000" pitchFamily="2" charset="-78"/>
              </a:rPr>
              <a:t>اوایل سه ماهه سوم </a:t>
            </a:r>
            <a:r>
              <a:rPr lang="fa-IR" sz="3600" b="1" dirty="0">
                <a:latin typeface="Times New Roman" panose="02020603050405020304" pitchFamily="18" charset="0"/>
                <a:cs typeface="B Mitra" panose="00000400000000000000" pitchFamily="2" charset="-78"/>
              </a:rPr>
              <a:t>به </a:t>
            </a:r>
            <a:r>
              <a:rPr lang="fa-IR" sz="3600" b="1" dirty="0">
                <a:solidFill>
                  <a:srgbClr val="FF0000"/>
                </a:solidFill>
                <a:latin typeface="Times New Roman" panose="02020603050405020304" pitchFamily="18" charset="0"/>
                <a:cs typeface="B Mitra" panose="00000400000000000000" pitchFamily="2" charset="-78"/>
              </a:rPr>
              <a:t>اوج</a:t>
            </a:r>
            <a:r>
              <a:rPr lang="fa-IR" sz="3600" b="1" dirty="0">
                <a:latin typeface="Times New Roman" panose="02020603050405020304" pitchFamily="18" charset="0"/>
                <a:cs typeface="B Mitra" panose="00000400000000000000" pitchFamily="2" charset="-78"/>
              </a:rPr>
              <a:t> خود می رسد. این سطوح بالا در طول باقیمانده بارداری حفظ می شود و </a:t>
            </a:r>
            <a:r>
              <a:rPr lang="fa-IR" sz="3600" b="1" u="sng" dirty="0">
                <a:latin typeface="Times New Roman" panose="02020603050405020304" pitchFamily="18" charset="0"/>
                <a:cs typeface="B Mitra" panose="00000400000000000000" pitchFamily="2" charset="-78"/>
              </a:rPr>
              <a:t>پس از زایمان به شدت کاهش </a:t>
            </a:r>
            <a:r>
              <a:rPr lang="fa-IR" sz="3600" b="1" dirty="0">
                <a:latin typeface="Times New Roman" panose="02020603050405020304" pitchFamily="18" charset="0"/>
                <a:cs typeface="B Mitra" panose="00000400000000000000" pitchFamily="2" charset="-78"/>
              </a:rPr>
              <a:t>می یابد.</a:t>
            </a:r>
          </a:p>
        </p:txBody>
      </p:sp>
    </p:spTree>
    <p:extLst>
      <p:ext uri="{BB962C8B-B14F-4D97-AF65-F5344CB8AC3E}">
        <p14:creationId xmlns:p14="http://schemas.microsoft.com/office/powerpoint/2010/main" val="8359915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طبیعی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Autofit/>
          </a:bodyPr>
          <a:lstStyle/>
          <a:p>
            <a:pPr algn="r" rtl="1">
              <a:lnSpc>
                <a:spcPct val="150000"/>
              </a:lnSpc>
            </a:pPr>
            <a:r>
              <a:rPr lang="fa-IR" sz="2800" b="1" dirty="0">
                <a:latin typeface="Times New Roman" panose="02020603050405020304" pitchFamily="18" charset="0"/>
                <a:cs typeface="B Mitra" panose="00000400000000000000" pitchFamily="2" charset="-78"/>
              </a:rPr>
              <a:t>منبع لپتین در بارداری</a:t>
            </a:r>
          </a:p>
          <a:p>
            <a:pPr lvl="1" algn="r" rtl="1">
              <a:lnSpc>
                <a:spcPct val="150000"/>
              </a:lnSpc>
            </a:pPr>
            <a:r>
              <a:rPr lang="fa-IR" sz="2800" dirty="0">
                <a:latin typeface="Times New Roman" panose="02020603050405020304" pitchFamily="18" charset="0"/>
                <a:cs typeface="B Mitra" panose="00000400000000000000" pitchFamily="2" charset="-78"/>
              </a:rPr>
              <a:t>علاوه بر این، در بارداری، </a:t>
            </a:r>
            <a:r>
              <a:rPr lang="fa-IR" sz="2800" u="sng" dirty="0">
                <a:latin typeface="Times New Roman" panose="02020603050405020304" pitchFamily="18" charset="0"/>
                <a:cs typeface="B Mitra" panose="00000400000000000000" pitchFamily="2" charset="-78"/>
              </a:rPr>
              <a:t>افزایش </a:t>
            </a:r>
            <a:r>
              <a:rPr lang="en-US" sz="2800" u="sng" dirty="0" err="1">
                <a:latin typeface="Times New Roman" panose="02020603050405020304" pitchFamily="18" charset="0"/>
                <a:cs typeface="B Mitra" panose="00000400000000000000" pitchFamily="2" charset="-78"/>
              </a:rPr>
              <a:t>LEPRe</a:t>
            </a:r>
            <a:r>
              <a:rPr lang="fa-IR" sz="2800" dirty="0">
                <a:latin typeface="Times New Roman" panose="02020603050405020304" pitchFamily="18" charset="0"/>
                <a:cs typeface="B Mitra" panose="00000400000000000000" pitchFamily="2" charset="-78"/>
              </a:rPr>
              <a:t> نیز مشاهده می شود. بنابراین، مقاومت به لپتین ممکن است ناشی از ناتوانی لپتین در جدا شدن از کمپلکس لپتین-</a:t>
            </a:r>
            <a:r>
              <a:rPr lang="en-US" sz="2800" dirty="0" err="1">
                <a:latin typeface="Times New Roman" panose="02020603050405020304" pitchFamily="18" charset="0"/>
                <a:cs typeface="B Mitra" panose="00000400000000000000" pitchFamily="2" charset="-78"/>
              </a:rPr>
              <a:t>LEPRe</a:t>
            </a:r>
            <a:r>
              <a:rPr lang="en-US" sz="2800" dirty="0">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 باشد که منجر به کاهش لپتین آزاد و کاهش اتصال به گیرنده های متصل به غشاء می شود. </a:t>
            </a:r>
          </a:p>
        </p:txBody>
      </p:sp>
    </p:spTree>
    <p:extLst>
      <p:ext uri="{BB962C8B-B14F-4D97-AF65-F5344CB8AC3E}">
        <p14:creationId xmlns:p14="http://schemas.microsoft.com/office/powerpoint/2010/main" val="6410205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طبیعی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Autofit/>
          </a:bodyPr>
          <a:lstStyle/>
          <a:p>
            <a:pPr algn="r" rtl="1">
              <a:lnSpc>
                <a:spcPct val="150000"/>
              </a:lnSpc>
            </a:pPr>
            <a:r>
              <a:rPr lang="fa-IR" sz="2800" b="1" dirty="0">
                <a:latin typeface="Times New Roman" panose="02020603050405020304" pitchFamily="18" charset="0"/>
                <a:cs typeface="B Mitra" panose="00000400000000000000" pitchFamily="2" charset="-78"/>
              </a:rPr>
              <a:t>عملکرد لپتین در بارداری &gt;&gt;&gt;&gt; در مادر:</a:t>
            </a:r>
          </a:p>
          <a:p>
            <a:pPr lvl="1" algn="r" rtl="1">
              <a:lnSpc>
                <a:spcPct val="150000"/>
              </a:lnSpc>
            </a:pPr>
            <a:r>
              <a:rPr lang="fa-IR" sz="2800" dirty="0">
                <a:latin typeface="Times New Roman" panose="02020603050405020304" pitchFamily="18" charset="0"/>
                <a:cs typeface="B Mitra" panose="00000400000000000000" pitchFamily="2" charset="-78"/>
              </a:rPr>
              <a:t>بارداری یک حالت </a:t>
            </a:r>
            <a:r>
              <a:rPr lang="fa-IR" sz="2800" u="sng" dirty="0">
                <a:latin typeface="Times New Roman" panose="02020603050405020304" pitchFamily="18" charset="0"/>
                <a:cs typeface="B Mitra" panose="00000400000000000000" pitchFamily="2" charset="-78"/>
              </a:rPr>
              <a:t>آنابولیک</a:t>
            </a:r>
            <a:r>
              <a:rPr lang="fa-IR" sz="2800" dirty="0">
                <a:latin typeface="Times New Roman" panose="02020603050405020304" pitchFamily="18" charset="0"/>
                <a:cs typeface="B Mitra" panose="00000400000000000000" pitchFamily="2" charset="-78"/>
              </a:rPr>
              <a:t> است که در آن ذخیره انرژی کافی برای تامین نیازهای تغذیه ای جنین در حال رشد مورد نیاز است. با این حال، بارداری حالتی از مقاومت به لپتین است و نقش لپتین در بارداری به طور قابل توجهی از نقش کلاسیک خود در کنترل مصرف غذا تفاوت دارد.</a:t>
            </a:r>
          </a:p>
        </p:txBody>
      </p:sp>
    </p:spTree>
    <p:extLst>
      <p:ext uri="{BB962C8B-B14F-4D97-AF65-F5344CB8AC3E}">
        <p14:creationId xmlns:p14="http://schemas.microsoft.com/office/powerpoint/2010/main" val="1493985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2E134-47E6-996F-D42E-F34A5221EACF}"/>
              </a:ext>
            </a:extLst>
          </p:cNvPr>
          <p:cNvSpPr>
            <a:spLocks noGrp="1"/>
          </p:cNvSpPr>
          <p:nvPr>
            <p:ph idx="1"/>
          </p:nvPr>
        </p:nvSpPr>
        <p:spPr>
          <a:xfrm>
            <a:off x="261871" y="1488613"/>
            <a:ext cx="11668258" cy="3880773"/>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rtl="1">
              <a:buNone/>
            </a:pPr>
            <a:r>
              <a:rPr lang="fa-IR" sz="5400" dirty="0">
                <a:latin typeface="Times New Roman" panose="02020603050405020304" pitchFamily="18" charset="0"/>
                <a:cs typeface="B Mitra" panose="00000400000000000000" pitchFamily="2" charset="-78"/>
              </a:rPr>
              <a:t>در سال 1974، فریش پیشنهاد کرد که توانایی تولید مثل نیاز به </a:t>
            </a:r>
            <a:r>
              <a:rPr lang="fa-IR" sz="5400" b="1" u="sng" dirty="0">
                <a:latin typeface="Times New Roman" panose="02020603050405020304" pitchFamily="18" charset="0"/>
                <a:cs typeface="B Mitra" panose="00000400000000000000" pitchFamily="2" charset="-78"/>
              </a:rPr>
              <a:t>آستانه خاصی از چربی بدن </a:t>
            </a:r>
            <a:r>
              <a:rPr lang="fa-IR" sz="5400" dirty="0">
                <a:latin typeface="Times New Roman" panose="02020603050405020304" pitchFamily="18" charset="0"/>
                <a:cs typeface="B Mitra" panose="00000400000000000000" pitchFamily="2" charset="-78"/>
              </a:rPr>
              <a:t>دارد تا به عنوان حداقل ذخیره انرژی لازم برای تخمک گذاری، قاعدگی و بارداری مورد نظر عمل کند (فریش و مک آرتور 1974).</a:t>
            </a:r>
            <a:endParaRPr lang="en-US" sz="54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5930475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طبیعی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Autofit/>
          </a:bodyPr>
          <a:lstStyle/>
          <a:p>
            <a:pPr algn="r" rtl="1"/>
            <a:r>
              <a:rPr lang="fa-IR" sz="2800" b="1" dirty="0">
                <a:latin typeface="Times New Roman" panose="02020603050405020304" pitchFamily="18" charset="0"/>
                <a:cs typeface="B Mitra" panose="00000400000000000000" pitchFamily="2" charset="-78"/>
              </a:rPr>
              <a:t>نقش لپتین در بارداری:</a:t>
            </a:r>
          </a:p>
          <a:p>
            <a:pPr lvl="1" algn="r" rtl="1"/>
            <a:r>
              <a:rPr lang="fa-IR" sz="2800" dirty="0">
                <a:latin typeface="Times New Roman" panose="02020603050405020304" pitchFamily="18" charset="0"/>
                <a:cs typeface="B Mitra" panose="00000400000000000000" pitchFamily="2" charset="-78"/>
              </a:rPr>
              <a:t>نقش مهمی در کاشت و تشکیل بلاستوسیست دارد.</a:t>
            </a:r>
          </a:p>
          <a:p>
            <a:pPr lvl="1" algn="r" rtl="1"/>
            <a:r>
              <a:rPr lang="fa-IR" sz="2800" dirty="0">
                <a:latin typeface="Times New Roman" panose="02020603050405020304" pitchFamily="18" charset="0"/>
                <a:cs typeface="B Mitra" panose="00000400000000000000" pitchFamily="2" charset="-78"/>
              </a:rPr>
              <a:t>افزایش اکسیداسیون داخل سلولی اسیدهای چرب آزاد (</a:t>
            </a:r>
            <a:r>
              <a:rPr lang="en-US" sz="2800" dirty="0">
                <a:latin typeface="Times New Roman" panose="02020603050405020304" pitchFamily="18" charset="0"/>
                <a:cs typeface="B Mitra" panose="00000400000000000000" pitchFamily="2" charset="-78"/>
              </a:rPr>
              <a:t>FFA</a:t>
            </a:r>
            <a:r>
              <a:rPr lang="fa-IR" sz="2800" dirty="0">
                <a:latin typeface="Times New Roman" panose="02020603050405020304" pitchFamily="18" charset="0"/>
                <a:cs typeface="B Mitra" panose="00000400000000000000" pitchFamily="2" charset="-78"/>
              </a:rPr>
              <a:t>) </a:t>
            </a:r>
            <a:endParaRPr lang="en-US" sz="2800" dirty="0">
              <a:latin typeface="Times New Roman" panose="02020603050405020304" pitchFamily="18" charset="0"/>
              <a:cs typeface="B Mitra" panose="00000400000000000000" pitchFamily="2" charset="-78"/>
            </a:endParaRPr>
          </a:p>
          <a:p>
            <a:pPr lvl="1" algn="r" rtl="1"/>
            <a:r>
              <a:rPr lang="fa-IR" sz="2800" dirty="0">
                <a:latin typeface="Times New Roman" panose="02020603050405020304" pitchFamily="18" charset="0"/>
                <a:cs typeface="B Mitra" panose="00000400000000000000" pitchFamily="2" charset="-78"/>
              </a:rPr>
              <a:t>انتقال جفتی اسیدهای چرب آزاد برای تامین انرژی مورد نیاز جنین از جمله جذب آمینو اسید توسط جنین.</a:t>
            </a:r>
          </a:p>
          <a:p>
            <a:pPr lvl="1" algn="r" rtl="1"/>
            <a:r>
              <a:rPr lang="fa-IR" sz="2800" dirty="0">
                <a:latin typeface="Times New Roman" panose="02020603050405020304" pitchFamily="18" charset="0"/>
                <a:cs typeface="B Mitra" panose="00000400000000000000" pitchFamily="2" charset="-78"/>
              </a:rPr>
              <a:t>به رگ زایی جفت کمک می کند، رشد جفت را القا می کند و تروفوبلاست ها را برای تولید </a:t>
            </a:r>
            <a:r>
              <a:rPr lang="en-US" sz="2800" dirty="0" err="1">
                <a:latin typeface="Times New Roman" panose="02020603050405020304" pitchFamily="18" charset="0"/>
                <a:cs typeface="B Mitra" panose="00000400000000000000" pitchFamily="2" charset="-78"/>
              </a:rPr>
              <a:t>hCG</a:t>
            </a:r>
            <a:r>
              <a:rPr lang="fa-IR" sz="2800" dirty="0">
                <a:latin typeface="Times New Roman" panose="02020603050405020304" pitchFamily="18" charset="0"/>
                <a:cs typeface="B Mitra" panose="00000400000000000000" pitchFamily="2" charset="-78"/>
              </a:rPr>
              <a:t> تحریک می کند.</a:t>
            </a:r>
          </a:p>
          <a:p>
            <a:pPr lvl="1" algn="r" rtl="1"/>
            <a:r>
              <a:rPr lang="fa-IR" sz="2800" dirty="0">
                <a:latin typeface="Times New Roman" panose="02020603050405020304" pitchFamily="18" charset="0"/>
                <a:cs typeface="B Mitra" panose="00000400000000000000" pitchFamily="2" charset="-78"/>
              </a:rPr>
              <a:t>به عنوان یک تعدیل کننده ایمنی، طرد جنین در حال رشد را با واسطه سیستم ایمنی مادر سرکوب می کند.</a:t>
            </a:r>
            <a:endParaRPr lang="en-US"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2745723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طبیعی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عملکرد لپتین در بارداری &gt;&gt;&gt;&gt; در مادر:</a:t>
            </a:r>
          </a:p>
          <a:p>
            <a:pPr algn="r" rtl="1"/>
            <a:r>
              <a:rPr lang="fa-IR" sz="2800" dirty="0">
                <a:latin typeface="Times New Roman" panose="02020603050405020304" pitchFamily="18" charset="0"/>
                <a:cs typeface="B Mitra" panose="00000400000000000000" pitchFamily="2" charset="-78"/>
              </a:rPr>
              <a:t>سیکل تخمک گذاری:</a:t>
            </a:r>
          </a:p>
          <a:p>
            <a:pPr lvl="1" algn="r" rtl="1"/>
            <a:r>
              <a:rPr lang="fa-IR" sz="2800" dirty="0">
                <a:latin typeface="Times New Roman" panose="02020603050405020304" pitchFamily="18" charset="0"/>
                <a:cs typeface="B Mitra" panose="00000400000000000000" pitchFamily="2" charset="-78"/>
              </a:rPr>
              <a:t>در موش ها و به میزان کمتری در انسان، لپتین برای باروری نر و ماده مورد نیاز است. چرخه های تخمک گذاری در زنان با </a:t>
            </a:r>
            <a:r>
              <a:rPr lang="fa-IR" sz="2800" u="sng" dirty="0">
                <a:latin typeface="Times New Roman" panose="02020603050405020304" pitchFamily="18" charset="0"/>
                <a:cs typeface="B Mitra" panose="00000400000000000000" pitchFamily="2" charset="-78"/>
              </a:rPr>
              <a:t>تعادل انرژی </a:t>
            </a:r>
            <a:r>
              <a:rPr lang="fa-IR" sz="2800" dirty="0">
                <a:latin typeface="Times New Roman" panose="02020603050405020304" pitchFamily="18" charset="0"/>
                <a:cs typeface="B Mitra" panose="00000400000000000000" pitchFamily="2" charset="-78"/>
              </a:rPr>
              <a:t>(مثبت یا منفی بسته به کاهش وزن یا افزایش وزن) و </a:t>
            </a:r>
            <a:r>
              <a:rPr lang="fa-IR" sz="2800" u="sng" dirty="0">
                <a:latin typeface="Times New Roman" panose="02020603050405020304" pitchFamily="18" charset="0"/>
                <a:cs typeface="B Mitra" panose="00000400000000000000" pitchFamily="2" charset="-78"/>
              </a:rPr>
              <a:t>شار انرژی </a:t>
            </a:r>
            <a:r>
              <a:rPr lang="fa-IR" sz="2800" dirty="0">
                <a:latin typeface="Times New Roman" panose="02020603050405020304" pitchFamily="18" charset="0"/>
                <a:cs typeface="B Mitra" panose="00000400000000000000" pitchFamily="2" charset="-78"/>
              </a:rPr>
              <a:t>(میزان انرژی گرفته شده و مصرف شده) بسیار بیشتر از وضعیت انرژی (سطح چربی) مرتبط است. </a:t>
            </a:r>
          </a:p>
          <a:p>
            <a:pPr lvl="1" algn="r" rtl="1"/>
            <a:r>
              <a:rPr lang="fa-IR" sz="2800" dirty="0">
                <a:latin typeface="Times New Roman" panose="02020603050405020304" pitchFamily="18" charset="0"/>
                <a:cs typeface="B Mitra" panose="00000400000000000000" pitchFamily="2" charset="-78"/>
              </a:rPr>
              <a:t>زمانی که تعادل انرژی بسیار منفی باشد (به این معنی که زن گرسنه است) یا شار انرژی بسیار بالا باشد (به این معنی که زن در سطوح شدید ورزش می کند، اما کالری کافی مصرف نمی کند)، چرخه تخمدان و قاعدگی متوقف می شود. </a:t>
            </a:r>
          </a:p>
        </p:txBody>
      </p:sp>
    </p:spTree>
    <p:extLst>
      <p:ext uri="{BB962C8B-B14F-4D97-AF65-F5344CB8AC3E}">
        <p14:creationId xmlns:p14="http://schemas.microsoft.com/office/powerpoint/2010/main" val="28269654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طبیعی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عملکرد لپتین در بارداری &gt;&gt;&gt;&gt; در جنین:</a:t>
            </a:r>
          </a:p>
          <a:p>
            <a:pPr lvl="1" algn="r" rtl="1"/>
            <a:r>
              <a:rPr lang="fa-IR" sz="2800" dirty="0">
                <a:latin typeface="Times New Roman" panose="02020603050405020304" pitchFamily="18" charset="0"/>
                <a:cs typeface="B Mitra" panose="00000400000000000000" pitchFamily="2" charset="-78"/>
              </a:rPr>
              <a:t>لپتین جنینی عمدتاً منشا جنینی دارد و </a:t>
            </a:r>
            <a:r>
              <a:rPr lang="fa-IR" sz="2800" u="sng" dirty="0">
                <a:latin typeface="Times New Roman" panose="02020603050405020304" pitchFamily="18" charset="0"/>
                <a:cs typeface="B Mitra" panose="00000400000000000000" pitchFamily="2" charset="-78"/>
              </a:rPr>
              <a:t>از هفته 18 بارداری در خون جنین</a:t>
            </a:r>
            <a:r>
              <a:rPr lang="fa-IR" sz="2800" dirty="0">
                <a:latin typeface="Times New Roman" panose="02020603050405020304" pitchFamily="18" charset="0"/>
                <a:cs typeface="B Mitra" panose="00000400000000000000" pitchFamily="2" charset="-78"/>
              </a:rPr>
              <a:t> وجود دارد. اما، </a:t>
            </a:r>
            <a:r>
              <a:rPr lang="fa-IR" sz="2800" dirty="0">
                <a:solidFill>
                  <a:srgbClr val="FF0000"/>
                </a:solidFill>
                <a:latin typeface="Times New Roman" panose="02020603050405020304" pitchFamily="18" charset="0"/>
                <a:cs typeface="B Mitra" panose="00000400000000000000" pitchFamily="2" charset="-78"/>
              </a:rPr>
              <a:t>لپتین مادر به دلیل وزن مولکولی بالا از جفت عبور نمی کند تا بر عملکرد جنین تأثیر بگذارد.</a:t>
            </a:r>
          </a:p>
          <a:p>
            <a:pPr lvl="1" algn="r" rtl="1"/>
            <a:r>
              <a:rPr lang="fa-IR" sz="2800" b="1" dirty="0">
                <a:latin typeface="Times New Roman" panose="02020603050405020304" pitchFamily="18" charset="0"/>
                <a:cs typeface="B Mitra" panose="00000400000000000000" pitchFamily="2" charset="-78"/>
              </a:rPr>
              <a:t>جنین های ماده سطوح سرمی لپتین بالاتری نسبت به همتایان مذکر خود دارند چرا؟</a:t>
            </a:r>
          </a:p>
          <a:p>
            <a:pPr lvl="2" algn="r" rtl="1"/>
            <a:r>
              <a:rPr lang="fa-IR" sz="2600" b="1" dirty="0">
                <a:solidFill>
                  <a:srgbClr val="FF0000"/>
                </a:solidFill>
                <a:latin typeface="Times New Roman" panose="02020603050405020304" pitchFamily="18" charset="0"/>
                <a:cs typeface="B Mitra" panose="00000400000000000000" pitchFamily="2" charset="-78"/>
              </a:rPr>
              <a:t>به دلیل سرکوب لپتین توسط تستوسترون در مردان</a:t>
            </a:r>
          </a:p>
          <a:p>
            <a:pPr lvl="1" algn="r" rtl="1"/>
            <a:r>
              <a:rPr lang="fa-IR" sz="2800" dirty="0">
                <a:latin typeface="Times New Roman" panose="02020603050405020304" pitchFamily="18" charset="0"/>
                <a:cs typeface="B Mitra" panose="00000400000000000000" pitchFamily="2" charset="-78"/>
              </a:rPr>
              <a:t>گزارش شده است که گیرنده های لپتین در بافت های مختلف جنین نیز بیان می شوند، به عنوان مثال، استخوان، کلیه، و هیپوتالاموس و لپتین جنین از عملکرد غدد درون ریز جنین پشتیبانی می کند، به عنوان مثال، رگ زایی و </a:t>
            </a:r>
            <a:r>
              <a:rPr lang="en-US" sz="2800" dirty="0">
                <a:latin typeface="Times New Roman" panose="02020603050405020304" pitchFamily="18" charset="0"/>
                <a:cs typeface="B Mitra" panose="00000400000000000000" pitchFamily="2" charset="-78"/>
              </a:rPr>
              <a:t>erythropoiesis</a:t>
            </a:r>
            <a:r>
              <a:rPr lang="fa-IR" sz="2800" dirty="0">
                <a:latin typeface="Times New Roman" panose="02020603050405020304" pitchFamily="18" charset="0"/>
                <a:cs typeface="B Mitra" panose="00000400000000000000" pitchFamily="2" charset="-78"/>
              </a:rPr>
              <a:t>.</a:t>
            </a:r>
            <a:endParaRPr lang="en-US"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4637972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Autofit/>
          </a:bodyPr>
          <a:lstStyle/>
          <a:p>
            <a:pPr algn="r" rtl="1">
              <a:lnSpc>
                <a:spcPct val="150000"/>
              </a:lnSpc>
            </a:pPr>
            <a:r>
              <a:rPr lang="fa-IR" sz="2800" b="1" dirty="0">
                <a:latin typeface="Times New Roman" panose="02020603050405020304" pitchFamily="18" charset="0"/>
                <a:cs typeface="B Mitra" panose="00000400000000000000" pitchFamily="2" charset="-78"/>
              </a:rPr>
              <a:t>1- لپتین و پره اکلامپسی (</a:t>
            </a:r>
            <a:r>
              <a:rPr lang="en-US" sz="2800" b="1" dirty="0">
                <a:latin typeface="Times New Roman" panose="02020603050405020304" pitchFamily="18" charset="0"/>
                <a:cs typeface="B Mitra" panose="00000400000000000000" pitchFamily="2" charset="-78"/>
              </a:rPr>
              <a:t>PE</a:t>
            </a:r>
            <a:r>
              <a:rPr lang="fa-IR" sz="2800" b="1" dirty="0">
                <a:latin typeface="Times New Roman" panose="02020603050405020304" pitchFamily="18" charset="0"/>
                <a:cs typeface="B Mitra" panose="00000400000000000000" pitchFamily="2" charset="-78"/>
              </a:rPr>
              <a:t>)</a:t>
            </a:r>
            <a:endParaRPr lang="en-US" sz="2800" b="1" dirty="0">
              <a:latin typeface="Times New Roman" panose="02020603050405020304" pitchFamily="18" charset="0"/>
              <a:cs typeface="B Mitra" panose="00000400000000000000" pitchFamily="2" charset="-78"/>
            </a:endParaRPr>
          </a:p>
          <a:p>
            <a:pPr algn="r" rtl="1">
              <a:lnSpc>
                <a:spcPct val="150000"/>
              </a:lnSpc>
            </a:pPr>
            <a:r>
              <a:rPr lang="fa-IR" sz="2800" dirty="0">
                <a:latin typeface="Times New Roman" panose="02020603050405020304" pitchFamily="18" charset="0"/>
                <a:cs typeface="B Mitra" panose="00000400000000000000" pitchFamily="2" charset="-78"/>
              </a:rPr>
              <a:t>پره اکلامپسی یک اختلال چند سیستمی با علت ناشناخته است که با </a:t>
            </a:r>
            <a:r>
              <a:rPr lang="fa-IR" sz="2800" u="sng" dirty="0">
                <a:latin typeface="Times New Roman" panose="02020603050405020304" pitchFamily="18" charset="0"/>
                <a:cs typeface="B Mitra" panose="00000400000000000000" pitchFamily="2" charset="-78"/>
              </a:rPr>
              <a:t>فشار خون بالا 90/140 میلی متر جیوه </a:t>
            </a:r>
            <a:r>
              <a:rPr lang="fa-IR" sz="2800" dirty="0">
                <a:latin typeface="Times New Roman" panose="02020603050405020304" pitchFamily="18" charset="0"/>
                <a:cs typeface="B Mitra" panose="00000400000000000000" pitchFamily="2" charset="-78"/>
              </a:rPr>
              <a:t>پس از </a:t>
            </a:r>
            <a:r>
              <a:rPr lang="fa-IR" sz="2800" u="sng" dirty="0">
                <a:latin typeface="Times New Roman" panose="02020603050405020304" pitchFamily="18" charset="0"/>
                <a:cs typeface="B Mitra" panose="00000400000000000000" pitchFamily="2" charset="-78"/>
              </a:rPr>
              <a:t>هفته 20 بارداری </a:t>
            </a:r>
            <a:r>
              <a:rPr lang="fa-IR" sz="2800" dirty="0">
                <a:latin typeface="Times New Roman" panose="02020603050405020304" pitchFamily="18" charset="0"/>
                <a:cs typeface="B Mitra" panose="00000400000000000000" pitchFamily="2" charset="-78"/>
              </a:rPr>
              <a:t>همراه با </a:t>
            </a:r>
            <a:r>
              <a:rPr lang="fa-IR" sz="2800" u="sng" dirty="0">
                <a:latin typeface="Times New Roman" panose="02020603050405020304" pitchFamily="18" charset="0"/>
                <a:cs typeface="B Mitra" panose="00000400000000000000" pitchFamily="2" charset="-78"/>
              </a:rPr>
              <a:t>پروتئینوری</a:t>
            </a:r>
            <a:r>
              <a:rPr lang="fa-IR" sz="2800" dirty="0">
                <a:latin typeface="Times New Roman" panose="02020603050405020304" pitchFamily="18" charset="0"/>
                <a:cs typeface="B Mitra" panose="00000400000000000000" pitchFamily="2" charset="-78"/>
              </a:rPr>
              <a:t> مشخص می شود. </a:t>
            </a:r>
          </a:p>
          <a:p>
            <a:pPr algn="r" rtl="1">
              <a:lnSpc>
                <a:spcPct val="150000"/>
              </a:lnSpc>
            </a:pPr>
            <a:r>
              <a:rPr lang="fa-IR" sz="2800" dirty="0">
                <a:latin typeface="Times New Roman" panose="02020603050405020304" pitchFamily="18" charset="0"/>
                <a:cs typeface="B Mitra" panose="00000400000000000000" pitchFamily="2" charset="-78"/>
              </a:rPr>
              <a:t>پره اکلامپسی حدود 5 درصد از تمام حاملگی ها را با مشکل مواجه می کند. </a:t>
            </a:r>
          </a:p>
          <a:p>
            <a:pPr algn="r" rtl="1">
              <a:lnSpc>
                <a:spcPct val="150000"/>
              </a:lnSpc>
            </a:pPr>
            <a:r>
              <a:rPr lang="fa-IR" sz="2800" dirty="0">
                <a:latin typeface="Times New Roman" panose="02020603050405020304" pitchFamily="18" charset="0"/>
                <a:cs typeface="B Mitra" panose="00000400000000000000" pitchFamily="2" charset="-78"/>
              </a:rPr>
              <a:t>پاتوفیزیولوژی آن شامل تهاجم تروفوبلاستیک معیوب به شریان های مارپیچی مادری است که منجر به </a:t>
            </a:r>
            <a:r>
              <a:rPr lang="fa-IR" sz="2800" u="sng" dirty="0">
                <a:latin typeface="Times New Roman" panose="02020603050405020304" pitchFamily="18" charset="0"/>
                <a:cs typeface="B Mitra" panose="00000400000000000000" pitchFamily="2" charset="-78"/>
              </a:rPr>
              <a:t>کاهش جریان خون جفت و در نتیجه هیپوکسی</a:t>
            </a:r>
            <a:r>
              <a:rPr lang="fa-IR" sz="2800" dirty="0">
                <a:latin typeface="Times New Roman" panose="02020603050405020304" pitchFamily="18" charset="0"/>
                <a:cs typeface="B Mitra" panose="00000400000000000000" pitchFamily="2" charset="-78"/>
              </a:rPr>
              <a:t> می شود.</a:t>
            </a:r>
          </a:p>
        </p:txBody>
      </p:sp>
    </p:spTree>
    <p:extLst>
      <p:ext uri="{BB962C8B-B14F-4D97-AF65-F5344CB8AC3E}">
        <p14:creationId xmlns:p14="http://schemas.microsoft.com/office/powerpoint/2010/main" val="33297057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Autofit/>
          </a:bodyPr>
          <a:lstStyle/>
          <a:p>
            <a:pPr algn="r" rtl="1"/>
            <a:r>
              <a:rPr lang="fa-IR" sz="2800" b="1" dirty="0">
                <a:latin typeface="Times New Roman" panose="02020603050405020304" pitchFamily="18" charset="0"/>
                <a:cs typeface="B Mitra" panose="00000400000000000000" pitchFamily="2" charset="-78"/>
              </a:rPr>
              <a:t>1- لپتین و پره اکلامپسی (</a:t>
            </a:r>
            <a:r>
              <a:rPr lang="en-US" sz="2800" b="1" dirty="0">
                <a:latin typeface="Times New Roman" panose="02020603050405020304" pitchFamily="18" charset="0"/>
                <a:cs typeface="B Mitra" panose="00000400000000000000" pitchFamily="2" charset="-78"/>
              </a:rPr>
              <a:t>PE</a:t>
            </a:r>
            <a:r>
              <a:rPr lang="fa-IR" sz="2800" b="1" dirty="0">
                <a:latin typeface="Times New Roman" panose="02020603050405020304" pitchFamily="18" charset="0"/>
                <a:cs typeface="B Mitra" panose="00000400000000000000" pitchFamily="2" charset="-78"/>
              </a:rPr>
              <a:t>)</a:t>
            </a:r>
            <a:endParaRPr lang="en-US" sz="2800" b="1" dirty="0">
              <a:latin typeface="Times New Roman" panose="02020603050405020304" pitchFamily="18" charset="0"/>
              <a:cs typeface="B Mitra" panose="00000400000000000000" pitchFamily="2" charset="-78"/>
            </a:endParaRPr>
          </a:p>
          <a:p>
            <a:pPr algn="r" rtl="1"/>
            <a:r>
              <a:rPr lang="fa-IR" sz="2800" b="1" dirty="0">
                <a:latin typeface="Times New Roman" panose="02020603050405020304" pitchFamily="18" charset="0"/>
                <a:cs typeface="B Mitra" panose="00000400000000000000" pitchFamily="2" charset="-78"/>
              </a:rPr>
              <a:t>حاملگی های پره اکلامپسی دارای سطوح لپتین سرم بالاتری (</a:t>
            </a:r>
            <a:r>
              <a:rPr lang="fa-IR" sz="2800" b="1" dirty="0">
                <a:solidFill>
                  <a:srgbClr val="FF0000"/>
                </a:solidFill>
                <a:latin typeface="Times New Roman" panose="02020603050405020304" pitchFamily="18" charset="0"/>
                <a:cs typeface="B Mitra" panose="00000400000000000000" pitchFamily="2" charset="-78"/>
              </a:rPr>
              <a:t>هشت برابر</a:t>
            </a:r>
            <a:r>
              <a:rPr lang="fa-IR" sz="2800" b="1" dirty="0">
                <a:latin typeface="Times New Roman" panose="02020603050405020304" pitchFamily="18" charset="0"/>
                <a:cs typeface="B Mitra" panose="00000400000000000000" pitchFamily="2" charset="-78"/>
              </a:rPr>
              <a:t>) به ویژه در نیمه دوم بارداری در مقایسه با بارداری طبیعی هستند. در </a:t>
            </a:r>
            <a:r>
              <a:rPr lang="en-US" sz="2800" b="1" dirty="0">
                <a:latin typeface="Times New Roman" panose="02020603050405020304" pitchFamily="18" charset="0"/>
                <a:cs typeface="B Mitra" panose="00000400000000000000" pitchFamily="2" charset="-78"/>
              </a:rPr>
              <a:t>PE، </a:t>
            </a:r>
            <a:r>
              <a:rPr lang="fa-IR" sz="2800" b="1" dirty="0">
                <a:latin typeface="Times New Roman" panose="02020603050405020304" pitchFamily="18" charset="0"/>
                <a:cs typeface="B Mitra" panose="00000400000000000000" pitchFamily="2" charset="-78"/>
              </a:rPr>
              <a:t>لپتین سطح ثابتی ندارد و تا پایان بارداری افزایش می یابد و تنها پس از زایمان کاهش می یابد. </a:t>
            </a:r>
          </a:p>
          <a:p>
            <a:pPr algn="r" rtl="1"/>
            <a:r>
              <a:rPr lang="fa-IR" sz="2800" dirty="0">
                <a:latin typeface="Times New Roman" panose="02020603050405020304" pitchFamily="18" charset="0"/>
                <a:cs typeface="B Mitra" panose="00000400000000000000" pitchFamily="2" charset="-78"/>
              </a:rPr>
              <a:t>این افزایش سطح لپتین سرم </a:t>
            </a:r>
            <a:r>
              <a:rPr lang="fa-IR" sz="2800" u="sng" dirty="0">
                <a:latin typeface="Times New Roman" panose="02020603050405020304" pitchFamily="18" charset="0"/>
                <a:cs typeface="B Mitra" panose="00000400000000000000" pitchFamily="2" charset="-78"/>
              </a:rPr>
              <a:t>نتیجه استرس ناشی از هیپوکسی جفت </a:t>
            </a:r>
            <a:r>
              <a:rPr lang="fa-IR" sz="2800" dirty="0">
                <a:latin typeface="Times New Roman" panose="02020603050405020304" pitchFamily="18" charset="0"/>
                <a:cs typeface="B Mitra" panose="00000400000000000000" pitchFamily="2" charset="-78"/>
              </a:rPr>
              <a:t>است. این افزایش سطح لپتین قبل از شروع بالینی بیماری است و از این رو </a:t>
            </a:r>
            <a:r>
              <a:rPr lang="fa-IR" sz="2800" u="sng" dirty="0">
                <a:solidFill>
                  <a:srgbClr val="FF0000"/>
                </a:solidFill>
                <a:latin typeface="Times New Roman" panose="02020603050405020304" pitchFamily="18" charset="0"/>
                <a:cs typeface="B Mitra" panose="00000400000000000000" pitchFamily="2" charset="-78"/>
              </a:rPr>
              <a:t>می تواند یک نشانگر پیش بینی کننده بالقوه</a:t>
            </a:r>
            <a:r>
              <a:rPr lang="en-US" sz="2800" u="sng" dirty="0">
                <a:solidFill>
                  <a:srgbClr val="FF0000"/>
                </a:solidFill>
                <a:latin typeface="Times New Roman" panose="02020603050405020304" pitchFamily="18" charset="0"/>
                <a:cs typeface="B Mitra" panose="00000400000000000000" pitchFamily="2" charset="-78"/>
              </a:rPr>
              <a:t>PE </a:t>
            </a:r>
            <a:r>
              <a:rPr lang="fa-IR" sz="2800" u="sng" dirty="0">
                <a:solidFill>
                  <a:srgbClr val="FF0000"/>
                </a:solidFill>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نیز در نظر گرفته شود. </a:t>
            </a:r>
          </a:p>
          <a:p>
            <a:pPr algn="r" rtl="1"/>
            <a:r>
              <a:rPr lang="fa-IR" sz="2800" dirty="0">
                <a:latin typeface="Times New Roman" panose="02020603050405020304" pitchFamily="18" charset="0"/>
                <a:cs typeface="B Mitra" panose="00000400000000000000" pitchFamily="2" charset="-78"/>
              </a:rPr>
              <a:t>به غیر از سرم، </a:t>
            </a:r>
            <a:r>
              <a:rPr lang="fa-IR" sz="2800" b="1" dirty="0">
                <a:latin typeface="Times New Roman" panose="02020603050405020304" pitchFamily="18" charset="0"/>
                <a:cs typeface="B Mitra" panose="00000400000000000000" pitchFamily="2" charset="-78"/>
              </a:rPr>
              <a:t>مایع آمنیوتیک</a:t>
            </a:r>
            <a:r>
              <a:rPr lang="fa-IR" sz="2800" dirty="0">
                <a:latin typeface="Times New Roman" panose="02020603050405020304" pitchFamily="18" charset="0"/>
                <a:cs typeface="B Mitra" panose="00000400000000000000" pitchFamily="2" charset="-78"/>
              </a:rPr>
              <a:t> نیز غلظت لپتین بالاتری را نسبت به حاملگی های طبیعی نشان می دهد. </a:t>
            </a:r>
          </a:p>
          <a:p>
            <a:pPr algn="r" rtl="1"/>
            <a:r>
              <a:rPr lang="fa-IR" sz="2800" dirty="0">
                <a:latin typeface="Times New Roman" panose="02020603050405020304" pitchFamily="18" charset="0"/>
                <a:cs typeface="B Mitra" panose="00000400000000000000" pitchFamily="2" charset="-78"/>
              </a:rPr>
              <a:t>البته، لپتین که یک هورمون رگ زا است باعث افزایش عروق جفتی و انتقال مواد مغذی ترانس جفت می شود و نارسایی جفت را تا حدودی جبران می کند.</a:t>
            </a:r>
          </a:p>
          <a:p>
            <a:pPr marL="0" indent="0" algn="r" rtl="1">
              <a:buNone/>
            </a:pPr>
            <a:endParaRPr lang="fa-IR"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1673347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1- لپتین و پره اکلامپسی (</a:t>
            </a:r>
            <a:r>
              <a:rPr lang="en-US" sz="2800" b="1" dirty="0">
                <a:latin typeface="Times New Roman" panose="02020603050405020304" pitchFamily="18" charset="0"/>
                <a:cs typeface="B Mitra" panose="00000400000000000000" pitchFamily="2" charset="-78"/>
              </a:rPr>
              <a:t>PE</a:t>
            </a:r>
            <a:r>
              <a:rPr lang="fa-IR" sz="2800" b="1" dirty="0">
                <a:latin typeface="Times New Roman" panose="02020603050405020304" pitchFamily="18" charset="0"/>
                <a:cs typeface="B Mitra" panose="00000400000000000000" pitchFamily="2" charset="-78"/>
              </a:rPr>
              <a:t>)</a:t>
            </a:r>
          </a:p>
          <a:p>
            <a:pPr algn="r" rtl="1"/>
            <a:endParaRPr lang="en-US" sz="2400" dirty="0">
              <a:latin typeface="Times New Roman" panose="02020603050405020304" pitchFamily="18" charset="0"/>
              <a:cs typeface="B Mitra" panose="00000400000000000000" pitchFamily="2" charset="-78"/>
            </a:endParaRPr>
          </a:p>
        </p:txBody>
      </p:sp>
      <p:pic>
        <p:nvPicPr>
          <p:cNvPr id="1026" name="Picture 2">
            <a:extLst>
              <a:ext uri="{FF2B5EF4-FFF2-40B4-BE49-F238E27FC236}">
                <a16:creationId xmlns:a16="http://schemas.microsoft.com/office/drawing/2014/main" id="{F9E6614D-9290-2AFF-8429-0366E4722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198" y="2667782"/>
            <a:ext cx="9144915" cy="3789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4B9E5C-4BCD-F9E4-764C-ABFEF3A96A74}"/>
              </a:ext>
            </a:extLst>
          </p:cNvPr>
          <p:cNvSpPr txBox="1"/>
          <p:nvPr/>
        </p:nvSpPr>
        <p:spPr>
          <a:xfrm>
            <a:off x="344510" y="1705684"/>
            <a:ext cx="6098146" cy="646331"/>
          </a:xfrm>
          <a:prstGeom prst="rect">
            <a:avLst/>
          </a:prstGeom>
          <a:noFill/>
        </p:spPr>
        <p:txBody>
          <a:bodyPr wrap="square">
            <a:spAutoFit/>
          </a:bodyPr>
          <a:lstStyle/>
          <a:p>
            <a:pPr algn="ctr" rtl="1"/>
            <a:r>
              <a:rPr lang="fa-IR" b="1" dirty="0">
                <a:latin typeface="Times New Roman" panose="02020603050405020304" pitchFamily="18" charset="0"/>
                <a:cs typeface="B Mitra" panose="00000400000000000000" pitchFamily="2" charset="-78"/>
              </a:rPr>
              <a:t>نمودار شماتیک، هیپرلپتینمی را به عنوان پیامد هیپوکسی مزمن جفت ناشی از پره اکلامپسی شدید نشان می دهد.</a:t>
            </a:r>
            <a:endParaRPr lang="en-US" b="1"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7655185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6202908" y="1434564"/>
            <a:ext cx="5989092" cy="5303233"/>
          </a:xfrm>
        </p:spPr>
        <p:style>
          <a:lnRef idx="2">
            <a:schemeClr val="dk1"/>
          </a:lnRef>
          <a:fillRef idx="1">
            <a:schemeClr val="lt1"/>
          </a:fillRef>
          <a:effectRef idx="0">
            <a:schemeClr val="dk1"/>
          </a:effectRef>
          <a:fontRef idx="minor">
            <a:schemeClr val="dk1"/>
          </a:fontRef>
        </p:style>
        <p:txBody>
          <a:bodyPr>
            <a:noAutofit/>
          </a:bodyPr>
          <a:lstStyle/>
          <a:p>
            <a:pPr algn="r" rtl="1"/>
            <a:r>
              <a:rPr lang="fa-IR" sz="2800" b="1" dirty="0">
                <a:latin typeface="Times New Roman" panose="02020603050405020304" pitchFamily="18" charset="0"/>
                <a:cs typeface="B Mitra" panose="00000400000000000000" pitchFamily="2" charset="-78"/>
              </a:rPr>
              <a:t>1- لپتین و پره اکلامپسی (</a:t>
            </a:r>
            <a:r>
              <a:rPr lang="en-US" sz="2800" b="1" dirty="0">
                <a:latin typeface="Times New Roman" panose="02020603050405020304" pitchFamily="18" charset="0"/>
                <a:cs typeface="B Mitra" panose="00000400000000000000" pitchFamily="2" charset="-78"/>
              </a:rPr>
              <a:t>PE</a:t>
            </a:r>
            <a:r>
              <a:rPr lang="fa-IR" sz="2800" b="1" dirty="0">
                <a:latin typeface="Times New Roman" panose="02020603050405020304" pitchFamily="18" charset="0"/>
                <a:cs typeface="B Mitra" panose="00000400000000000000" pitchFamily="2" charset="-78"/>
              </a:rPr>
              <a:t>)</a:t>
            </a:r>
            <a:endParaRPr lang="fa-IR" sz="4400" b="1" dirty="0">
              <a:solidFill>
                <a:srgbClr val="FF0000"/>
              </a:solidFill>
              <a:latin typeface="Times New Roman" panose="02020603050405020304" pitchFamily="18" charset="0"/>
              <a:cs typeface="B Mitra" panose="00000400000000000000" pitchFamily="2" charset="-78"/>
            </a:endParaRPr>
          </a:p>
          <a:p>
            <a:pPr marL="0" indent="0" algn="r" rtl="1">
              <a:buNone/>
            </a:pPr>
            <a:r>
              <a:rPr lang="fa-IR" sz="3600" dirty="0">
                <a:solidFill>
                  <a:schemeClr val="tx1"/>
                </a:solidFill>
                <a:latin typeface="Times New Roman" panose="02020603050405020304" pitchFamily="18" charset="0"/>
                <a:cs typeface="B Mitra" panose="00000400000000000000" pitchFamily="2" charset="-78"/>
              </a:rPr>
              <a:t>لپتین ممکن است یک بیومارکر مفید برای پیش‌بینی پره اکلامپسی باشد و می‌تواند از نظر بالینی به عنوان یک ابزار غربالگری در بارداری استفاده شود.</a:t>
            </a:r>
            <a:endParaRPr lang="en-US" sz="3600" dirty="0">
              <a:solidFill>
                <a:schemeClr val="tx1"/>
              </a:solidFill>
              <a:latin typeface="Times New Roman" panose="02020603050405020304" pitchFamily="18" charset="0"/>
              <a:cs typeface="B Mitra" panose="00000400000000000000" pitchFamily="2" charset="-78"/>
            </a:endParaRPr>
          </a:p>
          <a:p>
            <a:pPr marL="0" indent="0" algn="ctr" rtl="1">
              <a:buNone/>
            </a:pPr>
            <a:r>
              <a:rPr lang="fa-IR" sz="3600" b="1" dirty="0">
                <a:solidFill>
                  <a:srgbClr val="FF0000"/>
                </a:solidFill>
                <a:latin typeface="Times New Roman" panose="02020603050405020304" pitchFamily="18" charset="0"/>
                <a:cs typeface="B Mitra" panose="00000400000000000000" pitchFamily="2" charset="-78"/>
              </a:rPr>
              <a:t>مطالعات نشان داده اند که کاهش سطح لپتین خطر </a:t>
            </a:r>
            <a:r>
              <a:rPr lang="en-US" sz="3600" b="1" dirty="0">
                <a:solidFill>
                  <a:srgbClr val="FF0000"/>
                </a:solidFill>
                <a:latin typeface="Times New Roman" panose="02020603050405020304" pitchFamily="18" charset="0"/>
                <a:cs typeface="B Mitra" panose="00000400000000000000" pitchFamily="2" charset="-78"/>
              </a:rPr>
              <a:t>PE</a:t>
            </a:r>
            <a:r>
              <a:rPr lang="fa-IR" sz="3600" b="1" dirty="0">
                <a:solidFill>
                  <a:srgbClr val="FF0000"/>
                </a:solidFill>
                <a:latin typeface="Times New Roman" panose="02020603050405020304" pitchFamily="18" charset="0"/>
                <a:cs typeface="B Mitra" panose="00000400000000000000" pitchFamily="2" charset="-78"/>
              </a:rPr>
              <a:t> را تا 40% کاهش می دهد.</a:t>
            </a:r>
          </a:p>
        </p:txBody>
      </p:sp>
      <p:pic>
        <p:nvPicPr>
          <p:cNvPr id="4" name="Picture 3">
            <a:extLst>
              <a:ext uri="{FF2B5EF4-FFF2-40B4-BE49-F238E27FC236}">
                <a16:creationId xmlns:a16="http://schemas.microsoft.com/office/drawing/2014/main" id="{15812F05-E0D4-DC35-1636-A0786E7CE748}"/>
              </a:ext>
            </a:extLst>
          </p:cNvPr>
          <p:cNvPicPr>
            <a:picLocks noChangeAspect="1"/>
          </p:cNvPicPr>
          <p:nvPr/>
        </p:nvPicPr>
        <p:blipFill rotWithShape="1">
          <a:blip r:embed="rId2"/>
          <a:srcRect l="10317" r="14763"/>
          <a:stretch/>
        </p:blipFill>
        <p:spPr>
          <a:xfrm>
            <a:off x="0" y="2582214"/>
            <a:ext cx="6292375" cy="4275786"/>
          </a:xfrm>
          <a:prstGeom prst="rect">
            <a:avLst/>
          </a:prstGeom>
        </p:spPr>
      </p:pic>
    </p:spTree>
    <p:extLst>
      <p:ext uri="{BB962C8B-B14F-4D97-AF65-F5344CB8AC3E}">
        <p14:creationId xmlns:p14="http://schemas.microsoft.com/office/powerpoint/2010/main" val="32099101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6754968" y="1434565"/>
            <a:ext cx="5437031" cy="5309672"/>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lnSpc>
                <a:spcPct val="150000"/>
              </a:lnSpc>
            </a:pPr>
            <a:r>
              <a:rPr lang="fa-IR" sz="2800" b="1" dirty="0">
                <a:latin typeface="Times New Roman" panose="02020603050405020304" pitchFamily="18" charset="0"/>
                <a:cs typeface="B Mitra" panose="00000400000000000000" pitchFamily="2" charset="-78"/>
              </a:rPr>
              <a:t>2- لپتین و دیابت بارداری</a:t>
            </a:r>
          </a:p>
          <a:p>
            <a:pPr algn="r" rtl="1">
              <a:lnSpc>
                <a:spcPct val="150000"/>
              </a:lnSpc>
            </a:pPr>
            <a:r>
              <a:rPr lang="fa-IR" sz="2800" dirty="0">
                <a:latin typeface="Times New Roman" panose="02020603050405020304" pitchFamily="18" charset="0"/>
                <a:cs typeface="B Mitra" panose="00000400000000000000" pitchFamily="2" charset="-78"/>
              </a:rPr>
              <a:t>دیابت بارداری (</a:t>
            </a:r>
            <a:r>
              <a:rPr lang="en-US" sz="2800" dirty="0">
                <a:solidFill>
                  <a:srgbClr val="FF0000"/>
                </a:solidFill>
                <a:latin typeface="Times New Roman" panose="02020603050405020304" pitchFamily="18" charset="0"/>
                <a:cs typeface="B Mitra" panose="00000400000000000000" pitchFamily="2" charset="-78"/>
              </a:rPr>
              <a:t>GDM</a:t>
            </a:r>
            <a:r>
              <a:rPr lang="fa-IR" sz="2800" dirty="0">
                <a:latin typeface="Times New Roman" panose="02020603050405020304" pitchFamily="18" charset="0"/>
                <a:cs typeface="B Mitra" panose="00000400000000000000" pitchFamily="2" charset="-78"/>
              </a:rPr>
              <a:t>) یکی از شایع ترین عوارض </a:t>
            </a:r>
            <a:r>
              <a:rPr lang="fa-IR" sz="2800" dirty="0">
                <a:solidFill>
                  <a:srgbClr val="FF0000"/>
                </a:solidFill>
                <a:latin typeface="Times New Roman" panose="02020603050405020304" pitchFamily="18" charset="0"/>
                <a:cs typeface="B Mitra" panose="00000400000000000000" pitchFamily="2" charset="-78"/>
              </a:rPr>
              <a:t>متابولیک</a:t>
            </a:r>
            <a:r>
              <a:rPr lang="fa-IR" sz="2800" dirty="0">
                <a:latin typeface="Times New Roman" panose="02020603050405020304" pitchFamily="18" charset="0"/>
                <a:cs typeface="B Mitra" panose="00000400000000000000" pitchFamily="2" charset="-78"/>
              </a:rPr>
              <a:t> است که در دوران بارداری با خطر بالای عوارض مادری و پری ناتال رخ می دهد و منجر به عوارض طولانی مدت می شود. </a:t>
            </a:r>
          </a:p>
          <a:p>
            <a:pPr algn="r" rtl="1">
              <a:lnSpc>
                <a:spcPct val="150000"/>
              </a:lnSpc>
            </a:pPr>
            <a:r>
              <a:rPr lang="fa-IR" sz="2800" b="1" u="sng" dirty="0">
                <a:latin typeface="Times New Roman" panose="02020603050405020304" pitchFamily="18" charset="0"/>
                <a:cs typeface="B Mitra" panose="00000400000000000000" pitchFamily="2" charset="-78"/>
              </a:rPr>
              <a:t>شیوع</a:t>
            </a:r>
            <a:r>
              <a:rPr lang="en-US" sz="2800" b="1" u="sng" dirty="0">
                <a:latin typeface="Times New Roman" panose="02020603050405020304" pitchFamily="18" charset="0"/>
                <a:cs typeface="B Mitra" panose="00000400000000000000" pitchFamily="2" charset="-78"/>
              </a:rPr>
              <a:t>GDM </a:t>
            </a:r>
            <a:r>
              <a:rPr lang="fa-IR" sz="2800" b="1" u="sng" dirty="0">
                <a:latin typeface="Times New Roman" panose="02020603050405020304" pitchFamily="18" charset="0"/>
                <a:cs typeface="B Mitra" panose="00000400000000000000" pitchFamily="2" charset="-78"/>
              </a:rPr>
              <a:t> در زنان </a:t>
            </a:r>
            <a:r>
              <a:rPr lang="fa-IR" sz="2800" b="1" u="sng" dirty="0">
                <a:solidFill>
                  <a:srgbClr val="FF0000"/>
                </a:solidFill>
                <a:latin typeface="Times New Roman" panose="02020603050405020304" pitchFamily="18" charset="0"/>
                <a:cs typeface="B Mitra" panose="00000400000000000000" pitchFamily="2" charset="-78"/>
              </a:rPr>
              <a:t>چاق</a:t>
            </a:r>
            <a:r>
              <a:rPr lang="fa-IR" sz="2800" b="1" u="sng" dirty="0">
                <a:latin typeface="Times New Roman" panose="02020603050405020304" pitchFamily="18" charset="0"/>
                <a:cs typeface="B Mitra" panose="00000400000000000000" pitchFamily="2" charset="-78"/>
              </a:rPr>
              <a:t> در مقایسه با زنان با </a:t>
            </a:r>
            <a:r>
              <a:rPr lang="en-US" sz="2800" b="1" u="sng" dirty="0">
                <a:latin typeface="Times New Roman" panose="02020603050405020304" pitchFamily="18" charset="0"/>
                <a:cs typeface="B Mitra" panose="00000400000000000000" pitchFamily="2" charset="-78"/>
              </a:rPr>
              <a:t>BMI</a:t>
            </a:r>
            <a:r>
              <a:rPr lang="fa-IR" sz="2800" b="1" u="sng" dirty="0">
                <a:latin typeface="Times New Roman" panose="02020603050405020304" pitchFamily="18" charset="0"/>
                <a:cs typeface="B Mitra" panose="00000400000000000000" pitchFamily="2" charset="-78"/>
              </a:rPr>
              <a:t> طبیعی قبل از بارداری بیشتر است.</a:t>
            </a:r>
          </a:p>
        </p:txBody>
      </p:sp>
      <p:pic>
        <p:nvPicPr>
          <p:cNvPr id="5" name="Picture 4">
            <a:extLst>
              <a:ext uri="{FF2B5EF4-FFF2-40B4-BE49-F238E27FC236}">
                <a16:creationId xmlns:a16="http://schemas.microsoft.com/office/drawing/2014/main" id="{879A5160-6CBC-7C9C-5488-FBDD4C3B8D79}"/>
              </a:ext>
            </a:extLst>
          </p:cNvPr>
          <p:cNvPicPr>
            <a:picLocks noChangeAspect="1"/>
          </p:cNvPicPr>
          <p:nvPr/>
        </p:nvPicPr>
        <p:blipFill>
          <a:blip r:embed="rId2"/>
          <a:stretch>
            <a:fillRect/>
          </a:stretch>
        </p:blipFill>
        <p:spPr>
          <a:xfrm>
            <a:off x="0" y="2264629"/>
            <a:ext cx="6692318" cy="3649544"/>
          </a:xfrm>
          <a:prstGeom prst="rect">
            <a:avLst/>
          </a:prstGeom>
        </p:spPr>
      </p:pic>
    </p:spTree>
    <p:extLst>
      <p:ext uri="{BB962C8B-B14F-4D97-AF65-F5344CB8AC3E}">
        <p14:creationId xmlns:p14="http://schemas.microsoft.com/office/powerpoint/2010/main" val="18908541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6754968" y="1434565"/>
            <a:ext cx="5437031" cy="5309672"/>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2- لپتین و دیابت بارداری</a:t>
            </a:r>
          </a:p>
        </p:txBody>
      </p:sp>
      <p:pic>
        <p:nvPicPr>
          <p:cNvPr id="4" name="Picture 3">
            <a:extLst>
              <a:ext uri="{FF2B5EF4-FFF2-40B4-BE49-F238E27FC236}">
                <a16:creationId xmlns:a16="http://schemas.microsoft.com/office/drawing/2014/main" id="{E124AF37-DB35-BEC6-B019-5EDED289C143}"/>
              </a:ext>
            </a:extLst>
          </p:cNvPr>
          <p:cNvPicPr>
            <a:picLocks noChangeAspect="1"/>
          </p:cNvPicPr>
          <p:nvPr/>
        </p:nvPicPr>
        <p:blipFill>
          <a:blip r:embed="rId2"/>
          <a:stretch>
            <a:fillRect/>
          </a:stretch>
        </p:blipFill>
        <p:spPr>
          <a:xfrm>
            <a:off x="0" y="895467"/>
            <a:ext cx="7968794" cy="5962533"/>
          </a:xfrm>
          <a:prstGeom prst="rect">
            <a:avLst/>
          </a:prstGeom>
        </p:spPr>
      </p:pic>
    </p:spTree>
    <p:extLst>
      <p:ext uri="{BB962C8B-B14F-4D97-AF65-F5344CB8AC3E}">
        <p14:creationId xmlns:p14="http://schemas.microsoft.com/office/powerpoint/2010/main" val="27513653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434565"/>
            <a:ext cx="11764849" cy="5309672"/>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lnSpc>
                <a:spcPct val="150000"/>
              </a:lnSpc>
            </a:pPr>
            <a:r>
              <a:rPr lang="fa-IR" sz="2800" b="1" dirty="0">
                <a:latin typeface="Times New Roman" panose="02020603050405020304" pitchFamily="18" charset="0"/>
                <a:cs typeface="B Mitra" panose="00000400000000000000" pitchFamily="2" charset="-78"/>
              </a:rPr>
              <a:t>2- لپتین و دیابت بارداری</a:t>
            </a:r>
          </a:p>
          <a:p>
            <a:pPr algn="r" rtl="1">
              <a:lnSpc>
                <a:spcPct val="150000"/>
              </a:lnSpc>
            </a:pPr>
            <a:r>
              <a:rPr lang="fa-IR" sz="2800" u="sng" dirty="0">
                <a:solidFill>
                  <a:srgbClr val="FF0000"/>
                </a:solidFill>
                <a:latin typeface="Times New Roman" panose="02020603050405020304" pitchFamily="18" charset="0"/>
                <a:cs typeface="B Mitra" panose="00000400000000000000" pitchFamily="2" charset="-78"/>
              </a:rPr>
              <a:t>در </a:t>
            </a:r>
            <a:r>
              <a:rPr lang="en-US" sz="2800" u="sng" dirty="0">
                <a:solidFill>
                  <a:srgbClr val="FF0000"/>
                </a:solidFill>
                <a:latin typeface="Times New Roman" panose="02020603050405020304" pitchFamily="18" charset="0"/>
                <a:cs typeface="B Mitra" panose="00000400000000000000" pitchFamily="2" charset="-78"/>
              </a:rPr>
              <a:t>GDM</a:t>
            </a:r>
            <a:r>
              <a:rPr lang="fa-IR" sz="2800" u="sng" dirty="0">
                <a:solidFill>
                  <a:srgbClr val="FF0000"/>
                </a:solidFill>
                <a:latin typeface="Times New Roman" panose="02020603050405020304" pitchFamily="18" charset="0"/>
                <a:cs typeface="B Mitra" panose="00000400000000000000" pitchFamily="2" charset="-78"/>
              </a:rPr>
              <a:t> سطح لپتین در جفت و بیان گیرنده های لپتین جفت افزایش می یابد. </a:t>
            </a:r>
            <a:r>
              <a:rPr lang="fa-IR" sz="2800" dirty="0">
                <a:latin typeface="Times New Roman" panose="02020603050405020304" pitchFamily="18" charset="0"/>
                <a:cs typeface="B Mitra" panose="00000400000000000000" pitchFamily="2" charset="-78"/>
              </a:rPr>
              <a:t>افزایش سطح لپتین سرم در </a:t>
            </a:r>
            <a:r>
              <a:rPr lang="fa-IR" sz="2800" b="1" dirty="0">
                <a:latin typeface="Times New Roman" panose="02020603050405020304" pitchFamily="18" charset="0"/>
                <a:cs typeface="B Mitra" panose="00000400000000000000" pitchFamily="2" charset="-78"/>
              </a:rPr>
              <a:t>سه ماهه اول </a:t>
            </a:r>
            <a:r>
              <a:rPr lang="en-US" sz="2800" b="1" dirty="0">
                <a:latin typeface="Times New Roman" panose="02020603050405020304" pitchFamily="18" charset="0"/>
                <a:cs typeface="B Mitra" panose="00000400000000000000" pitchFamily="2" charset="-78"/>
              </a:rPr>
              <a:t>GDM</a:t>
            </a:r>
            <a:r>
              <a:rPr lang="fa-IR" sz="2800" b="1" dirty="0">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مشاهده شده است که نقش احتمالی آن را به عنوان </a:t>
            </a:r>
            <a:r>
              <a:rPr lang="fa-IR" sz="2800" u="sng" dirty="0">
                <a:solidFill>
                  <a:srgbClr val="FF0000"/>
                </a:solidFill>
                <a:latin typeface="Times New Roman" panose="02020603050405020304" pitchFamily="18" charset="0"/>
                <a:cs typeface="B Mitra" panose="00000400000000000000" pitchFamily="2" charset="-78"/>
              </a:rPr>
              <a:t>یک نشانگر پیش بینی کننده</a:t>
            </a:r>
            <a:r>
              <a:rPr lang="fa-IR" sz="2800" dirty="0">
                <a:latin typeface="Times New Roman" panose="02020603050405020304" pitchFamily="18" charset="0"/>
                <a:cs typeface="B Mitra" panose="00000400000000000000" pitchFamily="2" charset="-78"/>
              </a:rPr>
              <a:t> نشان می دهد </a:t>
            </a:r>
            <a:r>
              <a:rPr lang="fa-IR" sz="2800" u="sng" dirty="0">
                <a:latin typeface="Times New Roman" panose="02020603050405020304" pitchFamily="18" charset="0"/>
                <a:cs typeface="B Mitra" panose="00000400000000000000" pitchFamily="2" charset="-78"/>
              </a:rPr>
              <a:t>(خطر </a:t>
            </a:r>
            <a:r>
              <a:rPr lang="fa-IR" sz="2800" b="1" u="sng" dirty="0">
                <a:latin typeface="Times New Roman" panose="02020603050405020304" pitchFamily="18" charset="0"/>
                <a:cs typeface="B Mitra" panose="00000400000000000000" pitchFamily="2" charset="-78"/>
              </a:rPr>
              <a:t>4.7 برابر </a:t>
            </a:r>
            <a:r>
              <a:rPr lang="fa-IR" sz="2800" u="sng" dirty="0">
                <a:latin typeface="Times New Roman" panose="02020603050405020304" pitchFamily="18" charset="0"/>
                <a:cs typeface="B Mitra" panose="00000400000000000000" pitchFamily="2" charset="-78"/>
              </a:rPr>
              <a:t>بیشتر برای مبتلایان به </a:t>
            </a:r>
            <a:r>
              <a:rPr lang="en-US" sz="2800" u="sng" dirty="0">
                <a:latin typeface="Times New Roman" panose="02020603050405020304" pitchFamily="18" charset="0"/>
                <a:cs typeface="B Mitra" panose="00000400000000000000" pitchFamily="2" charset="-78"/>
              </a:rPr>
              <a:t>GDM</a:t>
            </a:r>
            <a:r>
              <a:rPr lang="fa-IR" sz="2800" u="sng" dirty="0">
                <a:latin typeface="Times New Roman" panose="02020603050405020304" pitchFamily="18" charset="0"/>
                <a:cs typeface="B Mitra" panose="00000400000000000000" pitchFamily="2" charset="-78"/>
              </a:rPr>
              <a:t>). </a:t>
            </a:r>
          </a:p>
          <a:p>
            <a:pPr algn="r" rtl="1">
              <a:lnSpc>
                <a:spcPct val="150000"/>
              </a:lnSpc>
            </a:pPr>
            <a:r>
              <a:rPr lang="fa-IR" sz="2800" dirty="0">
                <a:latin typeface="Times New Roman" panose="02020603050405020304" pitchFamily="18" charset="0"/>
                <a:cs typeface="B Mitra" panose="00000400000000000000" pitchFamily="2" charset="-78"/>
              </a:rPr>
              <a:t>نه تنها در سرم، سطوح بالاتر لپتین در مایع آمنیوتیک زنان مبتلا به </a:t>
            </a:r>
            <a:r>
              <a:rPr lang="en-US" sz="2800" dirty="0">
                <a:latin typeface="Times New Roman" panose="02020603050405020304" pitchFamily="18" charset="0"/>
                <a:cs typeface="B Mitra" panose="00000400000000000000" pitchFamily="2" charset="-78"/>
              </a:rPr>
              <a:t>GDM</a:t>
            </a:r>
            <a:r>
              <a:rPr lang="fa-IR" sz="2800" dirty="0">
                <a:latin typeface="Times New Roman" panose="02020603050405020304" pitchFamily="18" charset="0"/>
                <a:cs typeface="B Mitra" panose="00000400000000000000" pitchFamily="2" charset="-78"/>
              </a:rPr>
              <a:t> نیز اندازه گیری شده است، با هر افزایش 1 نانوگرم در دسی لیتر لپتین مایع آمنیوتیک، خطر ابتلا به</a:t>
            </a:r>
            <a:r>
              <a:rPr lang="en-US" sz="2800" dirty="0">
                <a:latin typeface="Times New Roman" panose="02020603050405020304" pitchFamily="18" charset="0"/>
                <a:cs typeface="B Mitra" panose="00000400000000000000" pitchFamily="2" charset="-78"/>
              </a:rPr>
              <a:t>GDM </a:t>
            </a:r>
            <a:r>
              <a:rPr lang="fa-IR" sz="2800" dirty="0">
                <a:latin typeface="Times New Roman" panose="02020603050405020304" pitchFamily="18" charset="0"/>
                <a:cs typeface="B Mitra" panose="00000400000000000000" pitchFamily="2" charset="-78"/>
              </a:rPr>
              <a:t> را تا 4 درصد افزایش می دهد.</a:t>
            </a:r>
            <a:endParaRPr lang="en-US" sz="2800" dirty="0">
              <a:latin typeface="Times New Roman" panose="02020603050405020304" pitchFamily="18" charset="0"/>
              <a:cs typeface="B Mitra" panose="00000400000000000000" pitchFamily="2" charset="-78"/>
            </a:endParaRPr>
          </a:p>
          <a:p>
            <a:pPr algn="r" rtl="1">
              <a:lnSpc>
                <a:spcPct val="150000"/>
              </a:lnSpc>
            </a:pPr>
            <a:r>
              <a:rPr lang="fa-IR" sz="2800" dirty="0">
                <a:latin typeface="Times New Roman" panose="02020603050405020304" pitchFamily="18" charset="0"/>
                <a:cs typeface="B Mitra" panose="00000400000000000000" pitchFamily="2" charset="-78"/>
              </a:rPr>
              <a:t>مشاهده شده است که سطوح بالاتر لپتین بند ناف در جنین های ماکروزومیک مادران دیابتی وجود دارد که با افزایش توده چربی جنین و اندازه آن ارتباط دارد. </a:t>
            </a:r>
          </a:p>
        </p:txBody>
      </p:sp>
    </p:spTree>
    <p:extLst>
      <p:ext uri="{BB962C8B-B14F-4D97-AF65-F5344CB8AC3E}">
        <p14:creationId xmlns:p14="http://schemas.microsoft.com/office/powerpoint/2010/main" val="1662218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مقدمه</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6271146" y="1664753"/>
            <a:ext cx="5680447" cy="5079483"/>
          </a:xfrm>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fa-IR" sz="2800" dirty="0">
                <a:latin typeface="Times New Roman" panose="02020603050405020304" pitchFamily="18" charset="0"/>
                <a:cs typeface="B Mitra" panose="00000400000000000000" pitchFamily="2" charset="-78"/>
              </a:rPr>
              <a:t>تولید مثل انسان یک </a:t>
            </a:r>
            <a:r>
              <a:rPr lang="fa-IR" sz="2800" u="sng" dirty="0">
                <a:latin typeface="Times New Roman" panose="02020603050405020304" pitchFamily="18" charset="0"/>
                <a:cs typeface="B Mitra" panose="00000400000000000000" pitchFamily="2" charset="-78"/>
              </a:rPr>
              <a:t>فرآیند انرژی بر </a:t>
            </a:r>
            <a:r>
              <a:rPr lang="fa-IR" sz="2800" dirty="0">
                <a:latin typeface="Times New Roman" panose="02020603050405020304" pitchFamily="18" charset="0"/>
                <a:cs typeface="B Mitra" panose="00000400000000000000" pitchFamily="2" charset="-78"/>
              </a:rPr>
              <a:t>است که به تعامل پیچیده مولکول های بیولوژیکی و مسیرهای عصبی غدد درون ریز نیاز دارد که عمدتاً حول </a:t>
            </a:r>
            <a:r>
              <a:rPr lang="fa-IR" sz="2800" u="sng" dirty="0">
                <a:latin typeface="Times New Roman" panose="02020603050405020304" pitchFamily="18" charset="0"/>
                <a:cs typeface="B Mitra" panose="00000400000000000000" pitchFamily="2" charset="-78"/>
              </a:rPr>
              <a:t>محور هیپوتالاموس-هیپوفیز-تخمدان (</a:t>
            </a:r>
            <a:r>
              <a:rPr lang="en-US" sz="2800" u="sng" dirty="0">
                <a:latin typeface="Times New Roman" panose="02020603050405020304" pitchFamily="18" charset="0"/>
                <a:cs typeface="B Mitra" panose="00000400000000000000" pitchFamily="2" charset="-78"/>
              </a:rPr>
              <a:t>HPO</a:t>
            </a:r>
            <a:r>
              <a:rPr lang="fa-IR" sz="2800" u="sng" dirty="0">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می چرخند. </a:t>
            </a:r>
            <a:endParaRPr lang="en-US" sz="2800" dirty="0">
              <a:latin typeface="Times New Roman" panose="02020603050405020304" pitchFamily="18" charset="0"/>
              <a:cs typeface="B Mitra" panose="00000400000000000000" pitchFamily="2" charset="-78"/>
            </a:endParaRPr>
          </a:p>
        </p:txBody>
      </p:sp>
      <p:pic>
        <p:nvPicPr>
          <p:cNvPr id="4" name="Picture 3">
            <a:extLst>
              <a:ext uri="{FF2B5EF4-FFF2-40B4-BE49-F238E27FC236}">
                <a16:creationId xmlns:a16="http://schemas.microsoft.com/office/drawing/2014/main" id="{933A8259-8AE3-6347-2D35-0BC06E3AF6BB}"/>
              </a:ext>
            </a:extLst>
          </p:cNvPr>
          <p:cNvPicPr>
            <a:picLocks noChangeAspect="1"/>
          </p:cNvPicPr>
          <p:nvPr/>
        </p:nvPicPr>
        <p:blipFill rotWithShape="1">
          <a:blip r:embed="rId3"/>
          <a:srcRect l="14938" t="3807" r="16063"/>
          <a:stretch/>
        </p:blipFill>
        <p:spPr>
          <a:xfrm>
            <a:off x="22967" y="1434564"/>
            <a:ext cx="5497551" cy="5423436"/>
          </a:xfrm>
          <a:prstGeom prst="rect">
            <a:avLst/>
          </a:prstGeom>
        </p:spPr>
      </p:pic>
    </p:spTree>
    <p:extLst>
      <p:ext uri="{BB962C8B-B14F-4D97-AF65-F5344CB8AC3E}">
        <p14:creationId xmlns:p14="http://schemas.microsoft.com/office/powerpoint/2010/main" val="1829803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بارداری پاتولوژیک</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5636524" y="1434564"/>
            <a:ext cx="6555475" cy="5423435"/>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r>
              <a:rPr lang="fa-IR" sz="2800" b="1" dirty="0">
                <a:latin typeface="Times New Roman" panose="02020603050405020304" pitchFamily="18" charset="0"/>
                <a:cs typeface="B Mitra" panose="00000400000000000000" pitchFamily="2" charset="-78"/>
              </a:rPr>
              <a:t>2- لپتین و دیابت بارداری</a:t>
            </a:r>
          </a:p>
          <a:p>
            <a:pPr algn="r" rtl="1"/>
            <a:r>
              <a:rPr lang="fa-IR" sz="2800" dirty="0">
                <a:latin typeface="Times New Roman" panose="02020603050405020304" pitchFamily="18" charset="0"/>
                <a:cs typeface="B Mitra" panose="00000400000000000000" pitchFamily="2" charset="-78"/>
              </a:rPr>
              <a:t>افزایش تولید لپتین در جفت نیز با تولید بیشتر سیتوکین های التهابی </a:t>
            </a:r>
            <a:r>
              <a:rPr lang="en-US" sz="2800" dirty="0">
                <a:latin typeface="Times New Roman" panose="02020603050405020304" pitchFamily="18" charset="0"/>
                <a:cs typeface="B Mitra" panose="00000400000000000000" pitchFamily="2" charset="-78"/>
              </a:rPr>
              <a:t>IL-6</a:t>
            </a:r>
            <a:r>
              <a:rPr lang="fa-IR" sz="2800" dirty="0">
                <a:latin typeface="Times New Roman" panose="02020603050405020304" pitchFamily="18" charset="0"/>
                <a:cs typeface="B Mitra" panose="00000400000000000000" pitchFamily="2" charset="-78"/>
              </a:rPr>
              <a:t> و</a:t>
            </a:r>
            <a:r>
              <a:rPr lang="en-US" sz="2800" dirty="0">
                <a:latin typeface="Times New Roman" panose="02020603050405020304" pitchFamily="18" charset="0"/>
                <a:cs typeface="B Mitra" panose="00000400000000000000" pitchFamily="2" charset="-78"/>
              </a:rPr>
              <a:t>TNF-</a:t>
            </a:r>
            <a:r>
              <a:rPr lang="el-GR" sz="2800" dirty="0">
                <a:latin typeface="Times New Roman" panose="02020603050405020304" pitchFamily="18" charset="0"/>
                <a:cs typeface="B Mitra" panose="00000400000000000000" pitchFamily="2" charset="-78"/>
              </a:rPr>
              <a:t>α </a:t>
            </a:r>
            <a:r>
              <a:rPr lang="fa-IR" sz="2800" dirty="0">
                <a:latin typeface="Times New Roman" panose="02020603050405020304" pitchFamily="18" charset="0"/>
                <a:cs typeface="B Mitra" panose="00000400000000000000" pitchFamily="2" charset="-78"/>
              </a:rPr>
              <a:t> مرتبط است و بنابراین با وضعیت التهابی مزمن دیده شده در </a:t>
            </a:r>
            <a:r>
              <a:rPr lang="en-US" sz="2800" dirty="0">
                <a:latin typeface="Times New Roman" panose="02020603050405020304" pitchFamily="18" charset="0"/>
                <a:cs typeface="B Mitra" panose="00000400000000000000" pitchFamily="2" charset="-78"/>
              </a:rPr>
              <a:t>GDM</a:t>
            </a:r>
            <a:r>
              <a:rPr lang="fa-IR" sz="2800" dirty="0">
                <a:latin typeface="Times New Roman" panose="02020603050405020304" pitchFamily="18" charset="0"/>
                <a:cs typeface="B Mitra" panose="00000400000000000000" pitchFamily="2" charset="-78"/>
              </a:rPr>
              <a:t> مرتبط است.</a:t>
            </a:r>
          </a:p>
          <a:p>
            <a:pPr algn="r" rtl="1"/>
            <a:r>
              <a:rPr lang="fa-IR" sz="2800" dirty="0">
                <a:latin typeface="Times New Roman" panose="02020603050405020304" pitchFamily="18" charset="0"/>
                <a:cs typeface="B Mitra" panose="00000400000000000000" pitchFamily="2" charset="-78"/>
              </a:rPr>
              <a:t>از سوی دیگر،</a:t>
            </a:r>
            <a:r>
              <a:rPr lang="en-US" sz="2800" dirty="0">
                <a:latin typeface="Times New Roman" panose="02020603050405020304" pitchFamily="18" charset="0"/>
                <a:cs typeface="B Mitra" panose="00000400000000000000" pitchFamily="2" charset="-78"/>
              </a:rPr>
              <a:t>IL-6 </a:t>
            </a:r>
            <a:r>
              <a:rPr lang="fa-IR" sz="2800" dirty="0">
                <a:latin typeface="Times New Roman" panose="02020603050405020304" pitchFamily="18" charset="0"/>
                <a:cs typeface="B Mitra" panose="00000400000000000000" pitchFamily="2" charset="-78"/>
              </a:rPr>
              <a:t> و </a:t>
            </a:r>
            <a:r>
              <a:rPr lang="en-US" sz="2800" dirty="0">
                <a:latin typeface="Times New Roman" panose="02020603050405020304" pitchFamily="18" charset="0"/>
                <a:cs typeface="B Mitra" panose="00000400000000000000" pitchFamily="2" charset="-78"/>
              </a:rPr>
              <a:t>TNF-</a:t>
            </a:r>
            <a:r>
              <a:rPr lang="el-GR" sz="2800" dirty="0">
                <a:latin typeface="Times New Roman" panose="02020603050405020304" pitchFamily="18" charset="0"/>
                <a:cs typeface="B Mitra" panose="00000400000000000000" pitchFamily="2" charset="-78"/>
              </a:rPr>
              <a:t>α</a:t>
            </a:r>
            <a:r>
              <a:rPr lang="fa-IR" sz="2800" dirty="0">
                <a:latin typeface="Times New Roman" panose="02020603050405020304" pitchFamily="18" charset="0"/>
                <a:cs typeface="B Mitra" panose="00000400000000000000" pitchFamily="2" charset="-78"/>
              </a:rPr>
              <a:t>، بیان جفتی لپتین را افزایش می دهند. لپتین به نوبه خود مونوسیت ها را برای افزایش تولید </a:t>
            </a:r>
            <a:r>
              <a:rPr lang="en-US" sz="2800" dirty="0">
                <a:latin typeface="Times New Roman" panose="02020603050405020304" pitchFamily="18" charset="0"/>
                <a:cs typeface="B Mitra" panose="00000400000000000000" pitchFamily="2" charset="-78"/>
              </a:rPr>
              <a:t>IL-6</a:t>
            </a:r>
            <a:r>
              <a:rPr lang="fa-IR" sz="2800" dirty="0">
                <a:latin typeface="Times New Roman" panose="02020603050405020304" pitchFamily="18" charset="0"/>
                <a:cs typeface="B Mitra" panose="00000400000000000000" pitchFamily="2" charset="-78"/>
              </a:rPr>
              <a:t> و</a:t>
            </a:r>
            <a:r>
              <a:rPr lang="en-US" sz="2800" dirty="0">
                <a:latin typeface="Times New Roman" panose="02020603050405020304" pitchFamily="18" charset="0"/>
                <a:cs typeface="B Mitra" panose="00000400000000000000" pitchFamily="2" charset="-78"/>
              </a:rPr>
              <a:t>TNF-</a:t>
            </a:r>
            <a:r>
              <a:rPr lang="el-GR" sz="2800" dirty="0">
                <a:latin typeface="Times New Roman" panose="02020603050405020304" pitchFamily="18" charset="0"/>
                <a:cs typeface="B Mitra" panose="00000400000000000000" pitchFamily="2" charset="-78"/>
              </a:rPr>
              <a:t>α </a:t>
            </a:r>
            <a:r>
              <a:rPr lang="fa-IR" sz="2800" dirty="0">
                <a:latin typeface="Times New Roman" panose="02020603050405020304" pitchFamily="18" charset="0"/>
                <a:cs typeface="B Mitra" panose="00000400000000000000" pitchFamily="2" charset="-78"/>
              </a:rPr>
              <a:t> تحریک می کند که منجر به یک چرخه معیوب می شود.</a:t>
            </a:r>
          </a:p>
          <a:p>
            <a:pPr algn="r" rtl="1"/>
            <a:r>
              <a:rPr lang="fa-IR" sz="2800" dirty="0">
                <a:latin typeface="Times New Roman" panose="02020603050405020304" pitchFamily="18" charset="0"/>
                <a:cs typeface="B Mitra" panose="00000400000000000000" pitchFamily="2" charset="-78"/>
              </a:rPr>
              <a:t>تولید لپتین توسط هیپرانسولینمی مشاهده شده در </a:t>
            </a:r>
            <a:r>
              <a:rPr lang="en-US" sz="2800" dirty="0">
                <a:latin typeface="Times New Roman" panose="02020603050405020304" pitchFamily="18" charset="0"/>
                <a:cs typeface="B Mitra" panose="00000400000000000000" pitchFamily="2" charset="-78"/>
              </a:rPr>
              <a:t>GDM</a:t>
            </a:r>
            <a:r>
              <a:rPr lang="fa-IR" sz="2800" dirty="0">
                <a:latin typeface="Times New Roman" panose="02020603050405020304" pitchFamily="18" charset="0"/>
                <a:cs typeface="B Mitra" panose="00000400000000000000" pitchFamily="2" charset="-78"/>
              </a:rPr>
              <a:t> تحریک می شود. </a:t>
            </a:r>
            <a:r>
              <a:rPr lang="fa-IR" sz="2800" u="sng" dirty="0">
                <a:solidFill>
                  <a:srgbClr val="FF0000"/>
                </a:solidFill>
                <a:latin typeface="Times New Roman" panose="02020603050405020304" pitchFamily="18" charset="0"/>
                <a:cs typeface="B Mitra" panose="00000400000000000000" pitchFamily="2" charset="-78"/>
              </a:rPr>
              <a:t>بنابراین، افزایش سطح لپتین نیز با افزایش مقاومت به انسولین که در </a:t>
            </a:r>
            <a:r>
              <a:rPr lang="en-US" sz="2800" u="sng" dirty="0">
                <a:solidFill>
                  <a:srgbClr val="FF0000"/>
                </a:solidFill>
                <a:latin typeface="Times New Roman" panose="02020603050405020304" pitchFamily="18" charset="0"/>
                <a:cs typeface="B Mitra" panose="00000400000000000000" pitchFamily="2" charset="-78"/>
              </a:rPr>
              <a:t>GDM</a:t>
            </a:r>
            <a:r>
              <a:rPr lang="fa-IR" sz="2800" u="sng" dirty="0">
                <a:solidFill>
                  <a:srgbClr val="FF0000"/>
                </a:solidFill>
                <a:latin typeface="Times New Roman" panose="02020603050405020304" pitchFamily="18" charset="0"/>
                <a:cs typeface="B Mitra" panose="00000400000000000000" pitchFamily="2" charset="-78"/>
              </a:rPr>
              <a:t> در نیمه دوم بارداری مشاهده می شود، مرتبط است.</a:t>
            </a:r>
            <a:endParaRPr lang="fa-IR" sz="2400" u="sng" dirty="0">
              <a:solidFill>
                <a:srgbClr val="FF0000"/>
              </a:solidFill>
              <a:latin typeface="Times New Roman" panose="02020603050405020304" pitchFamily="18" charset="0"/>
              <a:cs typeface="B Mitra" panose="00000400000000000000" pitchFamily="2" charset="-78"/>
            </a:endParaRPr>
          </a:p>
        </p:txBody>
      </p:sp>
      <p:pic>
        <p:nvPicPr>
          <p:cNvPr id="4" name="Picture 3">
            <a:extLst>
              <a:ext uri="{FF2B5EF4-FFF2-40B4-BE49-F238E27FC236}">
                <a16:creationId xmlns:a16="http://schemas.microsoft.com/office/drawing/2014/main" id="{72177B6C-459A-A88D-2248-E377BC0F5825}"/>
              </a:ext>
            </a:extLst>
          </p:cNvPr>
          <p:cNvPicPr>
            <a:picLocks noChangeAspect="1"/>
          </p:cNvPicPr>
          <p:nvPr/>
        </p:nvPicPr>
        <p:blipFill>
          <a:blip r:embed="rId2"/>
          <a:stretch>
            <a:fillRect/>
          </a:stretch>
        </p:blipFill>
        <p:spPr>
          <a:xfrm>
            <a:off x="0" y="1959437"/>
            <a:ext cx="5605552" cy="4490113"/>
          </a:xfrm>
          <a:prstGeom prst="rect">
            <a:avLst/>
          </a:prstGeom>
        </p:spPr>
      </p:pic>
    </p:spTree>
    <p:extLst>
      <p:ext uri="{BB962C8B-B14F-4D97-AF65-F5344CB8AC3E}">
        <p14:creationId xmlns:p14="http://schemas.microsoft.com/office/powerpoint/2010/main" val="18430934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066767"/>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دوران بلوغ و ناباروری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0" y="1180530"/>
            <a:ext cx="12192000" cy="5677469"/>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داده‌ها نشان می‌دهد که </a:t>
            </a:r>
            <a:r>
              <a:rPr lang="fa-IR" sz="2800" u="sng" dirty="0">
                <a:latin typeface="Times New Roman" panose="02020603050405020304" pitchFamily="18" charset="0"/>
                <a:cs typeface="B Mitra" panose="00000400000000000000" pitchFamily="2" charset="-78"/>
              </a:rPr>
              <a:t>چاقی با بلوغ زودرس مرتبط </a:t>
            </a:r>
            <a:r>
              <a:rPr lang="fa-IR" sz="2800" dirty="0">
                <a:latin typeface="Times New Roman" panose="02020603050405020304" pitchFamily="18" charset="0"/>
                <a:cs typeface="B Mitra" panose="00000400000000000000" pitchFamily="2" charset="-78"/>
              </a:rPr>
              <a:t>است و </a:t>
            </a:r>
            <a:r>
              <a:rPr lang="fa-IR" sz="2800" u="sng" dirty="0">
                <a:latin typeface="Times New Roman" panose="02020603050405020304" pitchFamily="18" charset="0"/>
                <a:cs typeface="B Mitra" panose="00000400000000000000" pitchFamily="2" charset="-78"/>
              </a:rPr>
              <a:t>زنان مبتلا به کاشکسی اغلب بلوغ دیررس </a:t>
            </a:r>
            <a:r>
              <a:rPr lang="fa-IR" sz="2800" dirty="0">
                <a:latin typeface="Times New Roman" panose="02020603050405020304" pitchFamily="18" charset="0"/>
                <a:cs typeface="B Mitra" panose="00000400000000000000" pitchFamily="2" charset="-78"/>
              </a:rPr>
              <a:t>را تجربه می‌کنند. </a:t>
            </a:r>
          </a:p>
          <a:p>
            <a:pPr algn="r" rtl="1"/>
            <a:endParaRPr lang="fa-IR"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لپتین همراه با </a:t>
            </a:r>
            <a:r>
              <a:rPr lang="fa-IR" sz="2800" dirty="0">
                <a:solidFill>
                  <a:srgbClr val="FF0000"/>
                </a:solidFill>
                <a:latin typeface="Times New Roman" panose="02020603050405020304" pitchFamily="18" charset="0"/>
                <a:cs typeface="B Mitra" panose="00000400000000000000" pitchFamily="2" charset="-78"/>
              </a:rPr>
              <a:t>کیسپپتین</a:t>
            </a:r>
            <a:r>
              <a:rPr lang="fa-IR" sz="2800" dirty="0">
                <a:latin typeface="Times New Roman" panose="02020603050405020304" pitchFamily="18" charset="0"/>
                <a:cs typeface="B Mitra" panose="00000400000000000000" pitchFamily="2" charset="-78"/>
              </a:rPr>
              <a:t> شروع بلوغ را کنترل می کند. </a:t>
            </a:r>
            <a:r>
              <a:rPr lang="fa-IR" sz="2800" u="sng" dirty="0">
                <a:latin typeface="Times New Roman" panose="02020603050405020304" pitchFamily="18" charset="0"/>
                <a:cs typeface="B Mitra" panose="00000400000000000000" pitchFamily="2" charset="-78"/>
              </a:rPr>
              <a:t>سطوح بالای لپتین</a:t>
            </a:r>
            <a:r>
              <a:rPr lang="fa-IR" sz="2800" dirty="0">
                <a:latin typeface="Times New Roman" panose="02020603050405020304" pitchFamily="18" charset="0"/>
                <a:cs typeface="B Mitra" panose="00000400000000000000" pitchFamily="2" charset="-78"/>
              </a:rPr>
              <a:t>، همانطور که معمولا در زنان چاق مشاهده می‌شود، می‌تواند باعث ایجاد یک آبشار عصبی غدد درون‌ریز شود که </a:t>
            </a:r>
            <a:r>
              <a:rPr lang="fa-IR" sz="2800" u="sng" dirty="0">
                <a:latin typeface="Times New Roman" panose="02020603050405020304" pitchFamily="18" charset="0"/>
                <a:cs typeface="B Mitra" panose="00000400000000000000" pitchFamily="2" charset="-78"/>
              </a:rPr>
              <a:t>منجر به بلوغ زودرس </a:t>
            </a:r>
            <a:r>
              <a:rPr lang="fa-IR" sz="2800" dirty="0">
                <a:latin typeface="Times New Roman" panose="02020603050405020304" pitchFamily="18" charset="0"/>
                <a:cs typeface="B Mitra" panose="00000400000000000000" pitchFamily="2" charset="-78"/>
              </a:rPr>
              <a:t>می‌شود. این ممکن است در نهایت منجر به کوتاه‌تر شدن قد شود زیرا ترشح استروژن در طول قاعدگی شروع می‌شود و باعث بسته شدن زودرس اپی‌فیزها می‌شود. مدل‌های موش‌های صحرایی با کمبود لپتین یا گیرنده‌های لپتین نتوانستند به بلوغ برسند و اهمیت لپتین را برای عملکرد تولید مثلی توضیح می‌دهند. </a:t>
            </a:r>
          </a:p>
          <a:p>
            <a:pPr algn="r" rtl="1"/>
            <a:endParaRPr lang="fa-IR"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سطح سرمی لپتین در تمام دوره بلوغ به طور مداوم افزایش می یابد. لپتین، رشد بلوغ زنان را در مقایسه با مردانی که حداقل سطوح لپتین برای حفظ عملکرد تولید مثل کافی است، دقیق‌تر تنظیم می‌کند.</a:t>
            </a:r>
            <a:endParaRPr lang="fa-IR" sz="24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506232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88252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دوران بلوغ و ناباروری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5486401" y="996288"/>
            <a:ext cx="6705597" cy="586171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r" rtl="1"/>
            <a:r>
              <a:rPr lang="fa-IR" sz="2800" b="1" dirty="0">
                <a:latin typeface="Times New Roman" panose="02020603050405020304" pitchFamily="18" charset="0"/>
                <a:cs typeface="B Mitra" panose="00000400000000000000" pitchFamily="2" charset="-78"/>
              </a:rPr>
              <a:t>1- اثرات بر روی سیستم عصبی مرکزی</a:t>
            </a:r>
          </a:p>
          <a:p>
            <a:pPr algn="r" rtl="1"/>
            <a:r>
              <a:rPr lang="fa-IR" sz="2800" dirty="0">
                <a:latin typeface="Times New Roman" panose="02020603050405020304" pitchFamily="18" charset="0"/>
                <a:cs typeface="B Mitra" panose="00000400000000000000" pitchFamily="2" charset="-78"/>
              </a:rPr>
              <a:t>محل اولیه لپتین برای کنترل عملکرد تولید مثل، </a:t>
            </a:r>
            <a:r>
              <a:rPr lang="fa-IR" sz="2800" b="1" dirty="0">
                <a:latin typeface="Times New Roman" panose="02020603050405020304" pitchFamily="18" charset="0"/>
                <a:cs typeface="B Mitra" panose="00000400000000000000" pitchFamily="2" charset="-78"/>
              </a:rPr>
              <a:t>هیپوتالاموس</a:t>
            </a:r>
            <a:r>
              <a:rPr lang="fa-IR" sz="2800" dirty="0">
                <a:latin typeface="Times New Roman" panose="02020603050405020304" pitchFamily="18" charset="0"/>
                <a:cs typeface="B Mitra" panose="00000400000000000000" pitchFamily="2" charset="-78"/>
              </a:rPr>
              <a:t> است. گیرنده های لپتین در سلول های تولید کننده </a:t>
            </a:r>
            <a:r>
              <a:rPr lang="en-US" sz="2800" dirty="0">
                <a:latin typeface="Times New Roman" panose="02020603050405020304" pitchFamily="18" charset="0"/>
                <a:cs typeface="B Mitra" panose="00000400000000000000" pitchFamily="2" charset="-78"/>
              </a:rPr>
              <a:t>GnRH</a:t>
            </a:r>
            <a:r>
              <a:rPr lang="fa-IR" sz="2800" dirty="0">
                <a:latin typeface="Times New Roman" panose="02020603050405020304" pitchFamily="18" charset="0"/>
                <a:cs typeface="B Mitra" panose="00000400000000000000" pitchFamily="2" charset="-78"/>
              </a:rPr>
              <a:t> در هیپوتالاموس وجود دارند. لپتین از طریق عملکرد مرکزی خود بر روی هیپوتالاموس، تولید</a:t>
            </a:r>
            <a:r>
              <a:rPr lang="en-US" sz="2800" dirty="0">
                <a:latin typeface="Times New Roman" panose="02020603050405020304" pitchFamily="18" charset="0"/>
                <a:cs typeface="B Mitra" panose="00000400000000000000" pitchFamily="2" charset="-78"/>
              </a:rPr>
              <a:t>GnRH </a:t>
            </a:r>
            <a:r>
              <a:rPr lang="fa-IR" sz="2800" dirty="0">
                <a:latin typeface="Times New Roman" panose="02020603050405020304" pitchFamily="18" charset="0"/>
                <a:cs typeface="B Mitra" panose="00000400000000000000" pitchFamily="2" charset="-78"/>
              </a:rPr>
              <a:t> را تحریک می کند. با این حال، نورون های </a:t>
            </a:r>
            <a:r>
              <a:rPr lang="en-US" sz="2800" dirty="0">
                <a:latin typeface="Times New Roman" panose="02020603050405020304" pitchFamily="18" charset="0"/>
                <a:cs typeface="B Mitra" panose="00000400000000000000" pitchFamily="2" charset="-78"/>
              </a:rPr>
              <a:t>GnRH</a:t>
            </a:r>
            <a:r>
              <a:rPr lang="fa-IR" sz="2800" dirty="0">
                <a:latin typeface="Times New Roman" panose="02020603050405020304" pitchFamily="18" charset="0"/>
                <a:cs typeface="B Mitra" panose="00000400000000000000" pitchFamily="2" charset="-78"/>
              </a:rPr>
              <a:t> فاقد گیرنده لپتین (</a:t>
            </a:r>
            <a:r>
              <a:rPr lang="en-US" sz="2800" dirty="0" err="1">
                <a:latin typeface="Times New Roman" panose="02020603050405020304" pitchFamily="18" charset="0"/>
                <a:cs typeface="B Mitra" panose="00000400000000000000" pitchFamily="2" charset="-78"/>
              </a:rPr>
              <a:t>LepR</a:t>
            </a:r>
            <a:r>
              <a:rPr lang="fa-IR" sz="2800" dirty="0">
                <a:latin typeface="Times New Roman" panose="02020603050405020304" pitchFamily="18" charset="0"/>
                <a:cs typeface="B Mitra" panose="00000400000000000000" pitchFamily="2" charset="-78"/>
              </a:rPr>
              <a:t>) هستند، که نشان می دهد لپتین باید به طور غیر مستقیم این نورون ها را تنظیم کند. </a:t>
            </a:r>
            <a:r>
              <a:rPr lang="fa-IR" sz="2800" u="sng" dirty="0">
                <a:latin typeface="Times New Roman" panose="02020603050405020304" pitchFamily="18" charset="0"/>
                <a:cs typeface="B Mitra" panose="00000400000000000000" pitchFamily="2" charset="-78"/>
              </a:rPr>
              <a:t>ژن</a:t>
            </a:r>
            <a:r>
              <a:rPr lang="en-US" sz="2800" u="sng" dirty="0">
                <a:latin typeface="Times New Roman" panose="02020603050405020304" pitchFamily="18" charset="0"/>
                <a:cs typeface="B Mitra" panose="00000400000000000000" pitchFamily="2" charset="-78"/>
              </a:rPr>
              <a:t>Kiss1 </a:t>
            </a:r>
            <a:r>
              <a:rPr lang="fa-IR" sz="2800" u="sng" dirty="0">
                <a:latin typeface="Times New Roman" panose="02020603050405020304" pitchFamily="18" charset="0"/>
                <a:cs typeface="B Mitra" panose="00000400000000000000" pitchFamily="2" charset="-78"/>
              </a:rPr>
              <a:t>، کیسپپتین هایی تولید می کند که ترشح </a:t>
            </a:r>
            <a:r>
              <a:rPr lang="en-US" sz="2800" u="sng" dirty="0">
                <a:latin typeface="Times New Roman" panose="02020603050405020304" pitchFamily="18" charset="0"/>
                <a:cs typeface="B Mitra" panose="00000400000000000000" pitchFamily="2" charset="-78"/>
              </a:rPr>
              <a:t>GnRH</a:t>
            </a:r>
            <a:r>
              <a:rPr lang="fa-IR" sz="2800" u="sng" dirty="0">
                <a:latin typeface="Times New Roman" panose="02020603050405020304" pitchFamily="18" charset="0"/>
                <a:cs typeface="B Mitra" panose="00000400000000000000" pitchFamily="2" charset="-78"/>
              </a:rPr>
              <a:t> را تحریک می کند.</a:t>
            </a:r>
          </a:p>
          <a:p>
            <a:pPr algn="r" rtl="1"/>
            <a:r>
              <a:rPr lang="fa-IR" sz="2800" b="1" dirty="0">
                <a:latin typeface="Times New Roman" panose="02020603050405020304" pitchFamily="18" charset="0"/>
                <a:cs typeface="B Mitra" panose="00000400000000000000" pitchFamily="2" charset="-78"/>
              </a:rPr>
              <a:t>کیسپپتین</a:t>
            </a:r>
            <a:r>
              <a:rPr lang="fa-IR" sz="2800" dirty="0">
                <a:latin typeface="Times New Roman" panose="02020603050405020304" pitchFamily="18" charset="0"/>
                <a:cs typeface="B Mitra" panose="00000400000000000000" pitchFamily="2" charset="-78"/>
              </a:rPr>
              <a:t>، یک ماده عصبی است که توسط نورون‌های </a:t>
            </a:r>
            <a:r>
              <a:rPr lang="en-US" sz="2800" dirty="0">
                <a:latin typeface="Times New Roman" panose="02020603050405020304" pitchFamily="18" charset="0"/>
                <a:cs typeface="B Mitra" panose="00000400000000000000" pitchFamily="2" charset="-78"/>
              </a:rPr>
              <a:t>kiss1</a:t>
            </a:r>
            <a:r>
              <a:rPr lang="fa-IR" sz="2800" dirty="0">
                <a:latin typeface="Times New Roman" panose="02020603050405020304" pitchFamily="18" charset="0"/>
                <a:cs typeface="B Mitra" panose="00000400000000000000" pitchFamily="2" charset="-78"/>
              </a:rPr>
              <a:t> در هیپوتالاموس تولید می‌شود و ترشح </a:t>
            </a:r>
            <a:r>
              <a:rPr lang="en-US" sz="2800" dirty="0">
                <a:latin typeface="Times New Roman" panose="02020603050405020304" pitchFamily="18" charset="0"/>
                <a:cs typeface="B Mitra" panose="00000400000000000000" pitchFamily="2" charset="-78"/>
              </a:rPr>
              <a:t>GnRH</a:t>
            </a:r>
            <a:r>
              <a:rPr lang="fa-IR" sz="2800" dirty="0">
                <a:latin typeface="Times New Roman" panose="02020603050405020304" pitchFamily="18" charset="0"/>
                <a:cs typeface="B Mitra" panose="00000400000000000000" pitchFamily="2" charset="-78"/>
              </a:rPr>
              <a:t> را تحریک می‌کند. </a:t>
            </a:r>
            <a:r>
              <a:rPr lang="fa-IR" sz="2800" u="sng" dirty="0">
                <a:solidFill>
                  <a:srgbClr val="FF0000"/>
                </a:solidFill>
                <a:latin typeface="Times New Roman" panose="02020603050405020304" pitchFamily="18" charset="0"/>
                <a:cs typeface="B Mitra" panose="00000400000000000000" pitchFamily="2" charset="-78"/>
              </a:rPr>
              <a:t>شرایط استرس فیزیکی منجر به مهار نورون های</a:t>
            </a:r>
            <a:r>
              <a:rPr lang="en-US" sz="2800" u="sng" dirty="0">
                <a:solidFill>
                  <a:srgbClr val="FF0000"/>
                </a:solidFill>
                <a:latin typeface="Times New Roman" panose="02020603050405020304" pitchFamily="18" charset="0"/>
                <a:cs typeface="B Mitra" panose="00000400000000000000" pitchFamily="2" charset="-78"/>
              </a:rPr>
              <a:t>kiss1 </a:t>
            </a:r>
            <a:r>
              <a:rPr lang="fa-IR" sz="2800" u="sng" dirty="0">
                <a:solidFill>
                  <a:srgbClr val="FF0000"/>
                </a:solidFill>
                <a:latin typeface="Times New Roman" panose="02020603050405020304" pitchFamily="18" charset="0"/>
                <a:cs typeface="B Mitra" panose="00000400000000000000" pitchFamily="2" charset="-78"/>
              </a:rPr>
              <a:t> و در نتیجه سرکوب محور </a:t>
            </a:r>
            <a:r>
              <a:rPr lang="en-US" sz="2800" u="sng" dirty="0">
                <a:solidFill>
                  <a:srgbClr val="FF0000"/>
                </a:solidFill>
                <a:latin typeface="Times New Roman" panose="02020603050405020304" pitchFamily="18" charset="0"/>
                <a:cs typeface="B Mitra" panose="00000400000000000000" pitchFamily="2" charset="-78"/>
              </a:rPr>
              <a:t>HPO</a:t>
            </a:r>
            <a:r>
              <a:rPr lang="fa-IR" sz="2800" u="sng" dirty="0">
                <a:solidFill>
                  <a:srgbClr val="FF0000"/>
                </a:solidFill>
                <a:latin typeface="Times New Roman" panose="02020603050405020304" pitchFamily="18" charset="0"/>
                <a:cs typeface="B Mitra" panose="00000400000000000000" pitchFamily="2" charset="-78"/>
              </a:rPr>
              <a:t> می شود. مطالعات نشان داده‌اند که لپتین مستقیماً بر روی سلول‌های عصبی </a:t>
            </a:r>
            <a:r>
              <a:rPr lang="en-US" sz="2800" u="sng" dirty="0">
                <a:solidFill>
                  <a:srgbClr val="FF0000"/>
                </a:solidFill>
                <a:latin typeface="Times New Roman" panose="02020603050405020304" pitchFamily="18" charset="0"/>
                <a:cs typeface="B Mitra" panose="00000400000000000000" pitchFamily="2" charset="-78"/>
              </a:rPr>
              <a:t>kiss1</a:t>
            </a:r>
            <a:r>
              <a:rPr lang="fa-IR" sz="2800" u="sng" dirty="0">
                <a:solidFill>
                  <a:srgbClr val="FF0000"/>
                </a:solidFill>
                <a:latin typeface="Times New Roman" panose="02020603050405020304" pitchFamily="18" charset="0"/>
                <a:cs typeface="B Mitra" panose="00000400000000000000" pitchFamily="2" charset="-78"/>
              </a:rPr>
              <a:t> اثر می‌گذارد تا کیسپپتین را آزاد کند و از این رو باعث آزاد شدن </a:t>
            </a:r>
            <a:r>
              <a:rPr lang="en-US" sz="2800" u="sng" dirty="0">
                <a:solidFill>
                  <a:srgbClr val="FF0000"/>
                </a:solidFill>
                <a:latin typeface="Times New Roman" panose="02020603050405020304" pitchFamily="18" charset="0"/>
                <a:cs typeface="B Mitra" panose="00000400000000000000" pitchFamily="2" charset="-78"/>
              </a:rPr>
              <a:t>GnRH</a:t>
            </a:r>
            <a:r>
              <a:rPr lang="fa-IR" sz="2800" u="sng" dirty="0">
                <a:solidFill>
                  <a:srgbClr val="FF0000"/>
                </a:solidFill>
                <a:latin typeface="Times New Roman" panose="02020603050405020304" pitchFamily="18" charset="0"/>
                <a:cs typeface="B Mitra" panose="00000400000000000000" pitchFamily="2" charset="-78"/>
              </a:rPr>
              <a:t> می‌شود.</a:t>
            </a:r>
          </a:p>
        </p:txBody>
      </p:sp>
      <p:pic>
        <p:nvPicPr>
          <p:cNvPr id="4" name="Picture 3">
            <a:extLst>
              <a:ext uri="{FF2B5EF4-FFF2-40B4-BE49-F238E27FC236}">
                <a16:creationId xmlns:a16="http://schemas.microsoft.com/office/drawing/2014/main" id="{8C34863A-B207-5339-FAAF-6798081B8BB3}"/>
              </a:ext>
            </a:extLst>
          </p:cNvPr>
          <p:cNvPicPr>
            <a:picLocks noChangeAspect="1"/>
          </p:cNvPicPr>
          <p:nvPr/>
        </p:nvPicPr>
        <p:blipFill>
          <a:blip r:embed="rId2"/>
          <a:stretch>
            <a:fillRect/>
          </a:stretch>
        </p:blipFill>
        <p:spPr>
          <a:xfrm>
            <a:off x="0" y="2066833"/>
            <a:ext cx="5486400" cy="4158896"/>
          </a:xfrm>
          <a:prstGeom prst="rect">
            <a:avLst/>
          </a:prstGeom>
        </p:spPr>
      </p:pic>
    </p:spTree>
    <p:extLst>
      <p:ext uri="{BB962C8B-B14F-4D97-AF65-F5344CB8AC3E}">
        <p14:creationId xmlns:p14="http://schemas.microsoft.com/office/powerpoint/2010/main" val="35145361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دوران بلوغ و ناباروری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r>
              <a:rPr lang="fa-IR" sz="2800" b="1" dirty="0">
                <a:latin typeface="Times New Roman" panose="02020603050405020304" pitchFamily="18" charset="0"/>
                <a:cs typeface="B Mitra" panose="00000400000000000000" pitchFamily="2" charset="-78"/>
              </a:rPr>
              <a:t>2- اثرات بر روی تخمدان</a:t>
            </a:r>
          </a:p>
          <a:p>
            <a:pPr algn="r" rtl="1"/>
            <a:r>
              <a:rPr lang="fa-IR" sz="2800" u="sng" dirty="0">
                <a:latin typeface="Times New Roman" panose="02020603050405020304" pitchFamily="18" charset="0"/>
                <a:cs typeface="B Mitra" panose="00000400000000000000" pitchFamily="2" charset="-78"/>
              </a:rPr>
              <a:t>محدوده طبیعی سطوح لپتین سرم (</a:t>
            </a:r>
            <a:r>
              <a:rPr lang="fa-IR" sz="2800" u="sng" dirty="0">
                <a:solidFill>
                  <a:srgbClr val="FF0000"/>
                </a:solidFill>
                <a:latin typeface="Times New Roman" panose="02020603050405020304" pitchFamily="18" charset="0"/>
                <a:cs typeface="B Mitra" panose="00000400000000000000" pitchFamily="2" charset="-78"/>
              </a:rPr>
              <a:t>10-20 نانوگرم در میلی لیتر</a:t>
            </a:r>
            <a:r>
              <a:rPr lang="fa-IR" sz="2800" u="sng" dirty="0">
                <a:latin typeface="Times New Roman" panose="02020603050405020304" pitchFamily="18" charset="0"/>
                <a:cs typeface="B Mitra" panose="00000400000000000000" pitchFamily="2" charset="-78"/>
              </a:rPr>
              <a:t>) همراه با گنادوتروپین ها و فاکتورهای رشد باعث افزایش عملکرد گرانولوزای تخمدان و سلول های تکا و بلوغ تخمک می شود. </a:t>
            </a:r>
          </a:p>
          <a:p>
            <a:pPr algn="r" rtl="1"/>
            <a:r>
              <a:rPr lang="fa-IR" sz="2800" u="sng" dirty="0">
                <a:latin typeface="Times New Roman" panose="02020603050405020304" pitchFamily="18" charset="0"/>
                <a:cs typeface="B Mitra" panose="00000400000000000000" pitchFamily="2" charset="-78"/>
              </a:rPr>
              <a:t>سطوح سرمی بالاتر لپتین (</a:t>
            </a:r>
            <a:r>
              <a:rPr lang="fa-IR" sz="2800" u="sng" dirty="0">
                <a:solidFill>
                  <a:srgbClr val="FF0000"/>
                </a:solidFill>
                <a:latin typeface="Times New Roman" panose="02020603050405020304" pitchFamily="18" charset="0"/>
                <a:cs typeface="B Mitra" panose="00000400000000000000" pitchFamily="2" charset="-78"/>
              </a:rPr>
              <a:t>50 تا 200 نانوگرم بر میلی لیتر</a:t>
            </a:r>
            <a:r>
              <a:rPr lang="fa-IR" sz="2800" u="sng" dirty="0">
                <a:latin typeface="Times New Roman" panose="02020603050405020304" pitchFamily="18" charset="0"/>
                <a:cs typeface="B Mitra" panose="00000400000000000000" pitchFamily="2" charset="-78"/>
              </a:rPr>
              <a:t>) با سرکوب بلوغ تخمک و کاهش تعداد فولیکول ها همراه است. </a:t>
            </a:r>
          </a:p>
          <a:p>
            <a:pPr algn="r" rtl="1"/>
            <a:r>
              <a:rPr lang="fa-IR" sz="2800" dirty="0">
                <a:latin typeface="Times New Roman" panose="02020603050405020304" pitchFamily="18" charset="0"/>
                <a:cs typeface="B Mitra" panose="00000400000000000000" pitchFamily="2" charset="-78"/>
              </a:rPr>
              <a:t>لپتین همچنین ممکن است در </a:t>
            </a:r>
            <a:r>
              <a:rPr lang="fa-IR" sz="2800" b="1" dirty="0">
                <a:latin typeface="Times New Roman" panose="02020603050405020304" pitchFamily="18" charset="0"/>
                <a:cs typeface="B Mitra" panose="00000400000000000000" pitchFamily="2" charset="-78"/>
              </a:rPr>
              <a:t>تخمک گذاری </a:t>
            </a:r>
            <a:r>
              <a:rPr lang="fa-IR" sz="2800" dirty="0">
                <a:latin typeface="Times New Roman" panose="02020603050405020304" pitchFamily="18" charset="0"/>
                <a:cs typeface="B Mitra" panose="00000400000000000000" pitchFamily="2" charset="-78"/>
              </a:rPr>
              <a:t>نقش داشته باشد، همانطور که می توان با افزایش سطح لپتین که همزمان با افزایش </a:t>
            </a:r>
            <a:r>
              <a:rPr lang="en-US" sz="2800" dirty="0">
                <a:latin typeface="Times New Roman" panose="02020603050405020304" pitchFamily="18" charset="0"/>
                <a:cs typeface="B Mitra" panose="00000400000000000000" pitchFamily="2" charset="-78"/>
              </a:rPr>
              <a:t>LH</a:t>
            </a:r>
            <a:r>
              <a:rPr lang="fa-IR" sz="2800" dirty="0">
                <a:latin typeface="Times New Roman" panose="02020603050405020304" pitchFamily="18" charset="0"/>
                <a:cs typeface="B Mitra" panose="00000400000000000000" pitchFamily="2" charset="-78"/>
              </a:rPr>
              <a:t> قبل از تخمک گذاری اتفاق می افتد، حدس زد. </a:t>
            </a:r>
          </a:p>
          <a:p>
            <a:pPr algn="r" rtl="1"/>
            <a:r>
              <a:rPr lang="fa-IR" sz="2800" dirty="0">
                <a:latin typeface="Times New Roman" panose="02020603050405020304" pitchFamily="18" charset="0"/>
                <a:cs typeface="B Mitra" panose="00000400000000000000" pitchFamily="2" charset="-78"/>
              </a:rPr>
              <a:t>افزایش</a:t>
            </a:r>
            <a:r>
              <a:rPr lang="en-US" sz="2800" dirty="0">
                <a:latin typeface="Times New Roman" panose="02020603050405020304" pitchFamily="18" charset="0"/>
                <a:cs typeface="B Mitra" panose="00000400000000000000" pitchFamily="2" charset="-78"/>
              </a:rPr>
              <a:t>LH </a:t>
            </a:r>
            <a:r>
              <a:rPr lang="fa-IR" sz="2800" dirty="0">
                <a:latin typeface="Times New Roman" panose="02020603050405020304" pitchFamily="18" charset="0"/>
                <a:cs typeface="B Mitra" panose="00000400000000000000" pitchFamily="2" charset="-78"/>
              </a:rPr>
              <a:t> در طی تخمک گذاری باعث تحریک تولید بسیاری از واسطه های التهابی در فولیکول های تخمدان می شود. از آنجایی که لپتین یک واسطه پیش التهابی در نظر گرفته می شود، لپتین بالای سرم در مراحل قبل از تخمک گذاری و فاز لوتئال ممکن است با پاسخ های التهابی مرتبط با تخمک گذاری مرتبط باشد. </a:t>
            </a:r>
            <a:r>
              <a:rPr lang="fa-IR" sz="2800" b="1" u="sng" dirty="0">
                <a:latin typeface="Times New Roman" panose="02020603050405020304" pitchFamily="18" charset="0"/>
                <a:cs typeface="B Mitra" panose="00000400000000000000" pitchFamily="2" charset="-78"/>
              </a:rPr>
              <a:t>بنابراین، هایپرلپتینمی نیز با مهار تخمک گذاری در ناباروری نقش دارد.</a:t>
            </a:r>
            <a:r>
              <a:rPr lang="fa-IR" sz="2800" b="1" dirty="0">
                <a:latin typeface="Times New Roman" panose="02020603050405020304" pitchFamily="18" charset="0"/>
                <a:cs typeface="B Mitra" panose="00000400000000000000" pitchFamily="2" charset="-78"/>
              </a:rPr>
              <a:t> </a:t>
            </a:r>
          </a:p>
        </p:txBody>
      </p:sp>
    </p:spTree>
    <p:extLst>
      <p:ext uri="{BB962C8B-B14F-4D97-AF65-F5344CB8AC3E}">
        <p14:creationId xmlns:p14="http://schemas.microsoft.com/office/powerpoint/2010/main" val="10710530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دوران بلوغ و ناباروری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fa-IR" sz="2800" b="1" dirty="0">
                <a:latin typeface="Times New Roman" panose="02020603050405020304" pitchFamily="18" charset="0"/>
                <a:cs typeface="B Mitra" panose="00000400000000000000" pitchFamily="2" charset="-78"/>
              </a:rPr>
              <a:t>2- اثرات بر روی تخمدان</a:t>
            </a:r>
          </a:p>
          <a:p>
            <a:pPr marL="0" indent="0" algn="ctr" rtl="1">
              <a:lnSpc>
                <a:spcPct val="150000"/>
              </a:lnSpc>
              <a:buNone/>
            </a:pPr>
            <a:r>
              <a:rPr lang="fa-IR" sz="4000" dirty="0">
                <a:latin typeface="Times New Roman" panose="02020603050405020304" pitchFamily="18" charset="0"/>
                <a:cs typeface="B Mitra" panose="00000400000000000000" pitchFamily="2" charset="-78"/>
              </a:rPr>
              <a:t>بنابراین، کاهش سطح لپتین که در حالت های کمبود انرژی مشاهده می شود ممکن است </a:t>
            </a:r>
            <a:r>
              <a:rPr lang="fa-IR" sz="4000" u="sng" dirty="0">
                <a:latin typeface="Times New Roman" panose="02020603050405020304" pitchFamily="18" charset="0"/>
                <a:cs typeface="B Mitra" panose="00000400000000000000" pitchFamily="2" charset="-78"/>
              </a:rPr>
              <a:t>به دلیل سرکوب محور </a:t>
            </a:r>
            <a:r>
              <a:rPr lang="en-US" sz="4000" u="sng" dirty="0">
                <a:latin typeface="Times New Roman" panose="02020603050405020304" pitchFamily="18" charset="0"/>
                <a:cs typeface="B Mitra" panose="00000400000000000000" pitchFamily="2" charset="-78"/>
              </a:rPr>
              <a:t>HPO</a:t>
            </a:r>
            <a:r>
              <a:rPr lang="fa-IR" sz="4000" u="sng" dirty="0">
                <a:latin typeface="Times New Roman" panose="02020603050405020304" pitchFamily="18" charset="0"/>
                <a:cs typeface="B Mitra" panose="00000400000000000000" pitchFamily="2" charset="-78"/>
              </a:rPr>
              <a:t> </a:t>
            </a:r>
            <a:r>
              <a:rPr lang="fa-IR" sz="4000" dirty="0">
                <a:latin typeface="Times New Roman" panose="02020603050405020304" pitchFamily="18" charset="0"/>
                <a:cs typeface="B Mitra" panose="00000400000000000000" pitchFamily="2" charset="-78"/>
              </a:rPr>
              <a:t>تهدیدی برای باروری باشد. </a:t>
            </a:r>
          </a:p>
          <a:p>
            <a:pPr marL="0" indent="0" algn="ctr" rtl="1">
              <a:lnSpc>
                <a:spcPct val="150000"/>
              </a:lnSpc>
              <a:buNone/>
            </a:pPr>
            <a:r>
              <a:rPr lang="fa-IR" sz="4000" dirty="0">
                <a:latin typeface="Times New Roman" panose="02020603050405020304" pitchFamily="18" charset="0"/>
                <a:cs typeface="B Mitra" panose="00000400000000000000" pitchFamily="2" charset="-78"/>
              </a:rPr>
              <a:t>با این حال، هیپرلپتینمی در زنان چاق نیز به دلیل </a:t>
            </a:r>
            <a:r>
              <a:rPr lang="fa-IR" sz="4000" u="sng" dirty="0">
                <a:latin typeface="Times New Roman" panose="02020603050405020304" pitchFamily="18" charset="0"/>
                <a:cs typeface="B Mitra" panose="00000400000000000000" pitchFamily="2" charset="-78"/>
              </a:rPr>
              <a:t>اثر مهاری مستقیم بر غدد جنسی</a:t>
            </a:r>
            <a:r>
              <a:rPr lang="fa-IR" sz="4000" dirty="0">
                <a:latin typeface="Times New Roman" panose="02020603050405020304" pitchFamily="18" charset="0"/>
                <a:cs typeface="B Mitra" panose="00000400000000000000" pitchFamily="2" charset="-78"/>
              </a:rPr>
              <a:t>، باعث ناباروری می شود.</a:t>
            </a:r>
          </a:p>
        </p:txBody>
      </p:sp>
    </p:spTree>
    <p:extLst>
      <p:ext uri="{BB962C8B-B14F-4D97-AF65-F5344CB8AC3E}">
        <p14:creationId xmlns:p14="http://schemas.microsoft.com/office/powerpoint/2010/main" val="24895813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دوران بلوغ و ناباروری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fa-IR" sz="2800" b="1" dirty="0">
                <a:latin typeface="Times New Roman" panose="02020603050405020304" pitchFamily="18" charset="0"/>
                <a:cs typeface="B Mitra" panose="00000400000000000000" pitchFamily="2" charset="-78"/>
              </a:rPr>
              <a:t>3- اثرات روی جنین</a:t>
            </a:r>
          </a:p>
          <a:p>
            <a:pPr algn="r" rtl="1">
              <a:lnSpc>
                <a:spcPct val="150000"/>
              </a:lnSpc>
            </a:pPr>
            <a:r>
              <a:rPr lang="fa-IR" sz="2800" dirty="0">
                <a:latin typeface="Times New Roman" panose="02020603050405020304" pitchFamily="18" charset="0"/>
                <a:cs typeface="B Mitra" panose="00000400000000000000" pitchFamily="2" charset="-78"/>
              </a:rPr>
              <a:t>لپتین بر روی لانه گزینی و رشد مغزی جنین در حال رشد تأثیر می گذارد.</a:t>
            </a:r>
          </a:p>
          <a:p>
            <a:pPr algn="r" rtl="1">
              <a:lnSpc>
                <a:spcPct val="150000"/>
              </a:lnSpc>
            </a:pPr>
            <a:r>
              <a:rPr lang="fa-IR" sz="2800" dirty="0">
                <a:latin typeface="Times New Roman" panose="02020603050405020304" pitchFamily="18" charset="0"/>
                <a:cs typeface="B Mitra" panose="00000400000000000000" pitchFamily="2" charset="-78"/>
              </a:rPr>
              <a:t>افزایش لپتین می تواند باعث اختلالات عصبی رشدی دوران کودکی از جمله اختلالات </a:t>
            </a:r>
            <a:r>
              <a:rPr lang="fa-IR" sz="2800" b="1" u="sng" dirty="0">
                <a:latin typeface="Times New Roman" panose="02020603050405020304" pitchFamily="18" charset="0"/>
                <a:cs typeface="B Mitra" panose="00000400000000000000" pitchFamily="2" charset="-78"/>
              </a:rPr>
              <a:t>طیف اوتیسم و اختلال رتس</a:t>
            </a:r>
            <a:r>
              <a:rPr lang="fa-IR" sz="2800" dirty="0">
                <a:latin typeface="Times New Roman" panose="02020603050405020304" pitchFamily="18" charset="0"/>
                <a:cs typeface="B Mitra" panose="00000400000000000000" pitchFamily="2" charset="-78"/>
              </a:rPr>
              <a:t> (اختلال ژنتیکی نادر عصبی و رشدی است که بر نحوه رشد مغز تأثیر می گذارد و باعث از دست دادن تدریجی مهارت های حرکتی و زبان می شود) شود.</a:t>
            </a:r>
          </a:p>
          <a:p>
            <a:pPr algn="r" rtl="1">
              <a:lnSpc>
                <a:spcPct val="150000"/>
              </a:lnSpc>
            </a:pPr>
            <a:r>
              <a:rPr lang="fa-IR" sz="2800" dirty="0">
                <a:latin typeface="Times New Roman" panose="02020603050405020304" pitchFamily="18" charset="0"/>
                <a:cs typeface="B Mitra" panose="00000400000000000000" pitchFamily="2" charset="-78"/>
              </a:rPr>
              <a:t>اگرچه مطالعات آزمایشگاهی اثرات مثبت لپتین را بر رشد و تکثیر سلول‌های بنیادی تروفوبلاستیک نشان داده‌اند، سطوح بالاتری که در زنان چاق مشاهده می‌شود، یک عامل بازدارنده برای رشد جنینی است.</a:t>
            </a:r>
            <a:endParaRPr lang="en-US" sz="2800" dirty="0">
              <a:latin typeface="Times New Roman" panose="02020603050405020304" pitchFamily="18" charset="0"/>
              <a:cs typeface="B Mitra" panose="00000400000000000000" pitchFamily="2" charset="-78"/>
            </a:endParaRPr>
          </a:p>
          <a:p>
            <a:pPr algn="r" rtl="1">
              <a:lnSpc>
                <a:spcPct val="150000"/>
              </a:lnSpc>
            </a:pPr>
            <a:endParaRPr lang="fa-IR"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4262004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قاعدگی</a:t>
            </a: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marL="0" indent="0" algn="ctr" rtl="1">
              <a:lnSpc>
                <a:spcPct val="150000"/>
              </a:lnSpc>
              <a:buNone/>
            </a:pPr>
            <a:r>
              <a:rPr lang="fa-IR" sz="4400" dirty="0">
                <a:latin typeface="Times New Roman" panose="02020603050405020304" pitchFamily="18" charset="0"/>
                <a:cs typeface="B Mitra" panose="00000400000000000000" pitchFamily="2" charset="-78"/>
              </a:rPr>
              <a:t>ورزش سنگین و کاهش چربی بدن (که منجر به کاهش سطح لپتین می شود) می تواند منجر به </a:t>
            </a:r>
            <a:r>
              <a:rPr lang="fa-IR" sz="4400" u="sng" dirty="0">
                <a:solidFill>
                  <a:srgbClr val="FF0000"/>
                </a:solidFill>
                <a:latin typeface="Times New Roman" panose="02020603050405020304" pitchFamily="18" charset="0"/>
                <a:cs typeface="B Mitra" panose="00000400000000000000" pitchFamily="2" charset="-78"/>
              </a:rPr>
              <a:t>قطع قاعدگی </a:t>
            </a:r>
            <a:r>
              <a:rPr lang="fa-IR" sz="4400" dirty="0">
                <a:latin typeface="Times New Roman" panose="02020603050405020304" pitchFamily="18" charset="0"/>
                <a:cs typeface="B Mitra" panose="00000400000000000000" pitchFamily="2" charset="-78"/>
              </a:rPr>
              <a:t>شود. </a:t>
            </a:r>
          </a:p>
          <a:p>
            <a:pPr marL="0" indent="0" algn="ctr" rtl="1">
              <a:lnSpc>
                <a:spcPct val="150000"/>
              </a:lnSpc>
              <a:buNone/>
            </a:pPr>
            <a:r>
              <a:rPr lang="fa-IR" sz="4400" dirty="0">
                <a:latin typeface="Times New Roman" panose="02020603050405020304" pitchFamily="18" charset="0"/>
                <a:cs typeface="B Mitra" panose="00000400000000000000" pitchFamily="2" charset="-78"/>
              </a:rPr>
              <a:t>مطالعات نشان داده اند که قاعدگی در زنان مبتلا به آمنوره هیپوتالاموس در صورت درمان با </a:t>
            </a:r>
            <a:r>
              <a:rPr lang="fa-IR" sz="4400" u="sng" dirty="0">
                <a:solidFill>
                  <a:srgbClr val="FF0000"/>
                </a:solidFill>
                <a:latin typeface="Times New Roman" panose="02020603050405020304" pitchFamily="18" charset="0"/>
                <a:cs typeface="B Mitra" panose="00000400000000000000" pitchFamily="2" charset="-78"/>
              </a:rPr>
              <a:t>لپتین نوترکیب </a:t>
            </a:r>
            <a:r>
              <a:rPr lang="fa-IR" sz="4400" dirty="0">
                <a:latin typeface="Times New Roman" panose="02020603050405020304" pitchFamily="18" charset="0"/>
                <a:cs typeface="B Mitra" panose="00000400000000000000" pitchFamily="2" charset="-78"/>
              </a:rPr>
              <a:t>القا می شود.</a:t>
            </a:r>
          </a:p>
        </p:txBody>
      </p:sp>
    </p:spTree>
    <p:extLst>
      <p:ext uri="{BB962C8B-B14F-4D97-AF65-F5344CB8AC3E}">
        <p14:creationId xmlns:p14="http://schemas.microsoft.com/office/powerpoint/2010/main" val="11802812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سندرم تخمدان پلی کیستیک (</a:t>
            </a:r>
            <a:r>
              <a:rPr lang="en-US" sz="4400" b="1" dirty="0">
                <a:latin typeface="Times New Roman" panose="02020603050405020304" pitchFamily="18" charset="0"/>
                <a:cs typeface="B Mitra" panose="00000400000000000000" pitchFamily="2" charset="-78"/>
              </a:rPr>
              <a:t>PCOS</a:t>
            </a:r>
            <a:r>
              <a:rPr lang="fa-IR" sz="4400" b="1" dirty="0">
                <a:latin typeface="Times New Roman" panose="02020603050405020304" pitchFamily="18" charset="0"/>
                <a:cs typeface="B Mitra" panose="00000400000000000000" pitchFamily="2" charset="-78"/>
              </a:rPr>
              <a:t>)</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en-US" sz="2800" dirty="0">
                <a:latin typeface="Times New Roman" panose="02020603050405020304" pitchFamily="18" charset="0"/>
                <a:cs typeface="B Mitra" panose="00000400000000000000" pitchFamily="2" charset="-78"/>
              </a:rPr>
              <a:t>PCOS</a:t>
            </a:r>
            <a:r>
              <a:rPr lang="fa-IR" sz="2800" dirty="0">
                <a:latin typeface="Times New Roman" panose="02020603050405020304" pitchFamily="18" charset="0"/>
                <a:cs typeface="B Mitra" panose="00000400000000000000" pitchFamily="2" charset="-78"/>
              </a:rPr>
              <a:t> یک بیماری ناهمگن است که بر اساس مورفولوژی با اولیگو/ تخمک گذاری مزمن، هیپرآندروژنیسم و تخمدان پلی کیستیک مشخص می شود. </a:t>
            </a:r>
          </a:p>
          <a:p>
            <a:pPr algn="r" rtl="1">
              <a:lnSpc>
                <a:spcPct val="150000"/>
              </a:lnSpc>
            </a:pPr>
            <a:r>
              <a:rPr lang="fa-IR" sz="2800" dirty="0">
                <a:latin typeface="Times New Roman" panose="02020603050405020304" pitchFamily="18" charset="0"/>
                <a:cs typeface="B Mitra" panose="00000400000000000000" pitchFamily="2" charset="-78"/>
              </a:rPr>
              <a:t>این بیماری، یکی از شایع ترین اختلالات غدد درون ریز زنان در گروه سنی باروری است که 5 تا 10 درصد از این زنان را تحت تأثیر قرار می دهد. همچنین شایع ترین علت ناباروری بدون تخمک گذاری است.</a:t>
            </a:r>
          </a:p>
          <a:p>
            <a:pPr algn="r" rtl="1">
              <a:lnSpc>
                <a:spcPct val="150000"/>
              </a:lnSpc>
            </a:pPr>
            <a:r>
              <a:rPr lang="fa-IR" sz="2800" dirty="0">
                <a:latin typeface="Times New Roman" panose="02020603050405020304" pitchFamily="18" charset="0"/>
                <a:cs typeface="B Mitra" panose="00000400000000000000" pitchFamily="2" charset="-78"/>
              </a:rPr>
              <a:t>از آنجایی که اکثریت قریب به اتفاق این بیماران </a:t>
            </a:r>
            <a:r>
              <a:rPr lang="fa-IR" sz="2800" u="sng" dirty="0">
                <a:solidFill>
                  <a:srgbClr val="FF0000"/>
                </a:solidFill>
                <a:latin typeface="Times New Roman" panose="02020603050405020304" pitchFamily="18" charset="0"/>
                <a:cs typeface="B Mitra" panose="00000400000000000000" pitchFamily="2" charset="-78"/>
              </a:rPr>
              <a:t>چاق</a:t>
            </a:r>
            <a:r>
              <a:rPr lang="fa-IR" sz="2800" dirty="0">
                <a:latin typeface="Times New Roman" panose="02020603050405020304" pitchFamily="18" charset="0"/>
                <a:cs typeface="B Mitra" panose="00000400000000000000" pitchFamily="2" charset="-78"/>
              </a:rPr>
              <a:t> هستند و </a:t>
            </a:r>
            <a:r>
              <a:rPr lang="fa-IR" sz="2800" u="sng" dirty="0">
                <a:solidFill>
                  <a:srgbClr val="FF0000"/>
                </a:solidFill>
                <a:latin typeface="Times New Roman" panose="02020603050405020304" pitchFamily="18" charset="0"/>
                <a:cs typeface="B Mitra" panose="00000400000000000000" pitchFamily="2" charset="-78"/>
              </a:rPr>
              <a:t>دارای اختلالات متابولیکی</a:t>
            </a:r>
            <a:r>
              <a:rPr lang="fa-IR" sz="2800" dirty="0">
                <a:latin typeface="Times New Roman" panose="02020603050405020304" pitchFamily="18" charset="0"/>
                <a:cs typeface="B Mitra" panose="00000400000000000000" pitchFamily="2" charset="-78"/>
              </a:rPr>
              <a:t> هستند، مطالعات متعددی برای بررسی نقش لپتین در </a:t>
            </a:r>
            <a:r>
              <a:rPr lang="en-US" sz="2800" dirty="0">
                <a:latin typeface="Times New Roman" panose="02020603050405020304" pitchFamily="18" charset="0"/>
                <a:cs typeface="B Mitra" panose="00000400000000000000" pitchFamily="2" charset="-78"/>
              </a:rPr>
              <a:t>PCOS</a:t>
            </a:r>
            <a:r>
              <a:rPr lang="fa-IR" sz="2800" dirty="0">
                <a:latin typeface="Times New Roman" panose="02020603050405020304" pitchFamily="18" charset="0"/>
                <a:cs typeface="B Mitra" panose="00000400000000000000" pitchFamily="2" charset="-78"/>
              </a:rPr>
              <a:t> انجام شده است.</a:t>
            </a:r>
          </a:p>
        </p:txBody>
      </p:sp>
    </p:spTree>
    <p:extLst>
      <p:ext uri="{BB962C8B-B14F-4D97-AF65-F5344CB8AC3E}">
        <p14:creationId xmlns:p14="http://schemas.microsoft.com/office/powerpoint/2010/main" val="35394509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در سندرم تخمدان پلی کیستیک (</a:t>
            </a:r>
            <a:r>
              <a:rPr lang="en-US" sz="4400" b="1" dirty="0">
                <a:latin typeface="Times New Roman" panose="02020603050405020304" pitchFamily="18" charset="0"/>
                <a:cs typeface="B Mitra" panose="00000400000000000000" pitchFamily="2" charset="-78"/>
              </a:rPr>
              <a:t>PCOS</a:t>
            </a:r>
            <a:r>
              <a:rPr lang="fa-IR" sz="4400" b="1" dirty="0">
                <a:latin typeface="Times New Roman" panose="02020603050405020304" pitchFamily="18" charset="0"/>
                <a:cs typeface="B Mitra" panose="00000400000000000000" pitchFamily="2" charset="-78"/>
              </a:rPr>
              <a:t>)</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مشاهده شده است که </a:t>
            </a:r>
            <a:r>
              <a:rPr lang="fa-IR" sz="2800" u="sng" dirty="0">
                <a:solidFill>
                  <a:srgbClr val="FF0000"/>
                </a:solidFill>
                <a:latin typeface="Times New Roman" panose="02020603050405020304" pitchFamily="18" charset="0"/>
                <a:cs typeface="B Mitra" panose="00000400000000000000" pitchFamily="2" charset="-78"/>
              </a:rPr>
              <a:t>افزایش سطح</a:t>
            </a:r>
            <a:r>
              <a:rPr lang="en-US" sz="2800" u="sng" dirty="0">
                <a:solidFill>
                  <a:srgbClr val="FF0000"/>
                </a:solidFill>
                <a:latin typeface="Times New Roman" panose="02020603050405020304" pitchFamily="18" charset="0"/>
                <a:cs typeface="B Mitra" panose="00000400000000000000" pitchFamily="2" charset="-78"/>
              </a:rPr>
              <a:t>LH </a:t>
            </a:r>
            <a:r>
              <a:rPr lang="fa-IR" sz="2800" u="sng" dirty="0">
                <a:solidFill>
                  <a:srgbClr val="FF0000"/>
                </a:solidFill>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که در بیماران</a:t>
            </a:r>
            <a:r>
              <a:rPr lang="en-US" sz="2800" dirty="0">
                <a:latin typeface="Times New Roman" panose="02020603050405020304" pitchFamily="18" charset="0"/>
                <a:cs typeface="B Mitra" panose="00000400000000000000" pitchFamily="2" charset="-78"/>
              </a:rPr>
              <a:t>PCOS </a:t>
            </a:r>
            <a:r>
              <a:rPr lang="fa-IR" sz="2800" dirty="0">
                <a:latin typeface="Times New Roman" panose="02020603050405020304" pitchFamily="18" charset="0"/>
                <a:cs typeface="B Mitra" panose="00000400000000000000" pitchFamily="2" charset="-78"/>
              </a:rPr>
              <a:t> مشاهده می شود با </a:t>
            </a:r>
            <a:r>
              <a:rPr lang="fa-IR" sz="2800" u="sng" dirty="0">
                <a:solidFill>
                  <a:srgbClr val="FF0000"/>
                </a:solidFill>
                <a:latin typeface="Times New Roman" panose="02020603050405020304" pitchFamily="18" charset="0"/>
                <a:cs typeface="B Mitra" panose="00000400000000000000" pitchFamily="2" charset="-78"/>
              </a:rPr>
              <a:t>افزایش سطح لپتین</a:t>
            </a:r>
            <a:r>
              <a:rPr lang="fa-IR" sz="2800" dirty="0">
                <a:latin typeface="Times New Roman" panose="02020603050405020304" pitchFamily="18" charset="0"/>
                <a:cs typeface="B Mitra" panose="00000400000000000000" pitchFamily="2" charset="-78"/>
              </a:rPr>
              <a:t> نیز </a:t>
            </a:r>
            <a:r>
              <a:rPr lang="fa-IR" sz="2800" u="sng" dirty="0">
                <a:solidFill>
                  <a:srgbClr val="FF0000"/>
                </a:solidFill>
                <a:latin typeface="Times New Roman" panose="02020603050405020304" pitchFamily="18" charset="0"/>
                <a:cs typeface="B Mitra" panose="00000400000000000000" pitchFamily="2" charset="-78"/>
              </a:rPr>
              <a:t>مرتبط</a:t>
            </a:r>
            <a:r>
              <a:rPr lang="fa-IR" sz="2800" dirty="0">
                <a:latin typeface="Times New Roman" panose="02020603050405020304" pitchFamily="18" charset="0"/>
                <a:cs typeface="B Mitra" panose="00000400000000000000" pitchFamily="2" charset="-78"/>
              </a:rPr>
              <a:t> است. از آنجایی که تقریبا نیمی از این زنان با چاقی مراجعه می کنند، هیپرلپتینمی یک ارتباط رایج با</a:t>
            </a:r>
            <a:r>
              <a:rPr lang="en-US" sz="2800" dirty="0">
                <a:latin typeface="Times New Roman" panose="02020603050405020304" pitchFamily="18" charset="0"/>
                <a:cs typeface="B Mitra" panose="00000400000000000000" pitchFamily="2" charset="-78"/>
              </a:rPr>
              <a:t>PCOS </a:t>
            </a:r>
            <a:r>
              <a:rPr lang="fa-IR" sz="2800" dirty="0">
                <a:latin typeface="Times New Roman" panose="02020603050405020304" pitchFamily="18" charset="0"/>
                <a:cs typeface="B Mitra" panose="00000400000000000000" pitchFamily="2" charset="-78"/>
              </a:rPr>
              <a:t> است. </a:t>
            </a:r>
          </a:p>
          <a:p>
            <a:pPr algn="r" rtl="1"/>
            <a:r>
              <a:rPr lang="fa-IR" sz="2800" dirty="0">
                <a:latin typeface="Times New Roman" panose="02020603050405020304" pitchFamily="18" charset="0"/>
                <a:cs typeface="B Mitra" panose="00000400000000000000" pitchFamily="2" charset="-78"/>
              </a:rPr>
              <a:t>لپتین با مقاومت به انسولین که در سندرم تخمدان پلی کیستیک مشاهده می شود، مرتبط است. </a:t>
            </a:r>
          </a:p>
          <a:p>
            <a:pPr algn="r" rtl="1"/>
            <a:r>
              <a:rPr lang="fa-IR" sz="2800" dirty="0">
                <a:latin typeface="Times New Roman" panose="02020603050405020304" pitchFamily="18" charset="0"/>
                <a:cs typeface="B Mitra" panose="00000400000000000000" pitchFamily="2" charset="-78"/>
              </a:rPr>
              <a:t>لپتین همچنین با حالت پیش التهابی و هیپرآندروژنیک که در </a:t>
            </a:r>
            <a:r>
              <a:rPr lang="en-US" sz="2800" dirty="0">
                <a:latin typeface="Times New Roman" panose="02020603050405020304" pitchFamily="18" charset="0"/>
                <a:cs typeface="B Mitra" panose="00000400000000000000" pitchFamily="2" charset="-78"/>
              </a:rPr>
              <a:t>PCOS</a:t>
            </a:r>
            <a:r>
              <a:rPr lang="fa-IR" sz="2800" dirty="0">
                <a:latin typeface="Times New Roman" panose="02020603050405020304" pitchFamily="18" charset="0"/>
                <a:cs typeface="B Mitra" panose="00000400000000000000" pitchFamily="2" charset="-78"/>
              </a:rPr>
              <a:t> دیده می شود، مرتبط است.</a:t>
            </a:r>
          </a:p>
          <a:p>
            <a:pPr marL="0" indent="0" algn="ctr" rtl="1">
              <a:buNone/>
            </a:pPr>
            <a:r>
              <a:rPr lang="fa-IR" sz="4800" dirty="0">
                <a:latin typeface="Times New Roman" panose="02020603050405020304" pitchFamily="18" charset="0"/>
                <a:cs typeface="B Mitra" panose="00000400000000000000" pitchFamily="2" charset="-78"/>
              </a:rPr>
              <a:t>از آنجایی که هیپرلپتینمی در تظاهرات بالینی مرتبط با </a:t>
            </a:r>
            <a:r>
              <a:rPr lang="en-US" sz="4800" dirty="0">
                <a:latin typeface="Times New Roman" panose="02020603050405020304" pitchFamily="18" charset="0"/>
                <a:cs typeface="B Mitra" panose="00000400000000000000" pitchFamily="2" charset="-78"/>
              </a:rPr>
              <a:t>PCOS</a:t>
            </a:r>
            <a:r>
              <a:rPr lang="fa-IR" sz="4800" dirty="0">
                <a:latin typeface="Times New Roman" panose="02020603050405020304" pitchFamily="18" charset="0"/>
                <a:cs typeface="B Mitra" panose="00000400000000000000" pitchFamily="2" charset="-78"/>
              </a:rPr>
              <a:t> مشاهده می شود، ممکن است لپتین در اتیوپاتوژنز بیماری نقش داشته باشد. </a:t>
            </a:r>
          </a:p>
        </p:txBody>
      </p:sp>
    </p:spTree>
    <p:extLst>
      <p:ext uri="{BB962C8B-B14F-4D97-AF65-F5344CB8AC3E}">
        <p14:creationId xmlns:p14="http://schemas.microsoft.com/office/powerpoint/2010/main" val="42668250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و از دست دادن بارداری مکرر (</a:t>
            </a:r>
            <a:r>
              <a:rPr lang="en-US" sz="4400" b="1" dirty="0">
                <a:latin typeface="Times New Roman" panose="02020603050405020304" pitchFamily="18" charset="0"/>
                <a:cs typeface="B Mitra" panose="00000400000000000000" pitchFamily="2" charset="-78"/>
              </a:rPr>
              <a:t>RPL</a:t>
            </a:r>
            <a:r>
              <a:rPr lang="fa-IR" sz="4400" b="1" dirty="0">
                <a:latin typeface="Times New Roman" panose="02020603050405020304" pitchFamily="18" charset="0"/>
                <a:cs typeface="B Mitra" panose="00000400000000000000" pitchFamily="2" charset="-78"/>
              </a:rPr>
              <a:t>)</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از دست دادن مکرر حاملگی ممکن است به عنوان سه یا بیشتر از دست دادن حاملگی خود به خودی متوالی که قبل از هفته بیستم بارداری رخ می دهد بدون توجه به تولدهای زنده قبلی تعریف شود. علل شناخته شده عبارتند از ناهنجاری های آناتومیک، علل ژنتیکی، اختلالات غدد درون ریز، عوامل محیطی و بیماری های ایمنی. با این حال، علیرغم ارزیابی کامل بیماران، علت آن در 50 درصد بیماران ناشناخته باقی مانده است. </a:t>
            </a:r>
          </a:p>
          <a:p>
            <a:pPr algn="r" rtl="1"/>
            <a:r>
              <a:rPr lang="fa-IR" sz="2800" b="1" dirty="0">
                <a:solidFill>
                  <a:srgbClr val="FF0000"/>
                </a:solidFill>
                <a:latin typeface="Times New Roman" panose="02020603050405020304" pitchFamily="18" charset="0"/>
                <a:cs typeface="B Mitra" panose="00000400000000000000" pitchFamily="2" charset="-78"/>
              </a:rPr>
              <a:t>نقص</a:t>
            </a:r>
            <a:r>
              <a:rPr lang="fa-IR" sz="2800" b="1" dirty="0">
                <a:latin typeface="Times New Roman" panose="02020603050405020304" pitchFamily="18" charset="0"/>
                <a:cs typeface="B Mitra" panose="00000400000000000000" pitchFamily="2" charset="-78"/>
              </a:rPr>
              <a:t> در مسیر سیگنال دهی لپتین به عنوان یکی از علل احتمالی</a:t>
            </a:r>
            <a:r>
              <a:rPr lang="en-US" sz="2800" b="1" dirty="0">
                <a:latin typeface="Times New Roman" panose="02020603050405020304" pitchFamily="18" charset="0"/>
                <a:cs typeface="B Mitra" panose="00000400000000000000" pitchFamily="2" charset="-78"/>
              </a:rPr>
              <a:t>RPL </a:t>
            </a:r>
            <a:r>
              <a:rPr lang="fa-IR" sz="2800" b="1" dirty="0">
                <a:latin typeface="Times New Roman" panose="02020603050405020304" pitchFamily="18" charset="0"/>
                <a:cs typeface="B Mitra" panose="00000400000000000000" pitchFamily="2" charset="-78"/>
              </a:rPr>
              <a:t> ایدیوپاتیک ارزیابی شده است. مطالعات نشان داده اند که </a:t>
            </a:r>
            <a:r>
              <a:rPr lang="fa-IR" sz="2800" b="1" u="sng" dirty="0">
                <a:latin typeface="Times New Roman" panose="02020603050405020304" pitchFamily="18" charset="0"/>
                <a:cs typeface="B Mitra" panose="00000400000000000000" pitchFamily="2" charset="-78"/>
              </a:rPr>
              <a:t>غلظت لپتین سرم در زنان مبتلا به </a:t>
            </a:r>
            <a:r>
              <a:rPr lang="en-US" sz="2800" b="1" u="sng" dirty="0">
                <a:latin typeface="Times New Roman" panose="02020603050405020304" pitchFamily="18" charset="0"/>
                <a:cs typeface="B Mitra" panose="00000400000000000000" pitchFamily="2" charset="-78"/>
              </a:rPr>
              <a:t>RPL</a:t>
            </a:r>
            <a:r>
              <a:rPr lang="fa-IR" sz="2800" b="1" u="sng" dirty="0">
                <a:latin typeface="Times New Roman" panose="02020603050405020304" pitchFamily="18" charset="0"/>
                <a:cs typeface="B Mitra" panose="00000400000000000000" pitchFamily="2" charset="-78"/>
              </a:rPr>
              <a:t> در مقایسه با گروه کنترل </a:t>
            </a:r>
            <a:r>
              <a:rPr lang="fa-IR" sz="2800" b="1" u="sng" dirty="0">
                <a:solidFill>
                  <a:srgbClr val="FF0000"/>
                </a:solidFill>
                <a:latin typeface="Times New Roman" panose="02020603050405020304" pitchFamily="18" charset="0"/>
                <a:cs typeface="B Mitra" panose="00000400000000000000" pitchFamily="2" charset="-78"/>
              </a:rPr>
              <a:t>افزایش</a:t>
            </a:r>
            <a:r>
              <a:rPr lang="fa-IR" sz="2800" b="1" u="sng" dirty="0">
                <a:latin typeface="Times New Roman" panose="02020603050405020304" pitchFamily="18" charset="0"/>
                <a:cs typeface="B Mitra" panose="00000400000000000000" pitchFamily="2" charset="-78"/>
              </a:rPr>
              <a:t> یافته است</a:t>
            </a:r>
            <a:r>
              <a:rPr lang="fa-IR" sz="2800" b="1" dirty="0">
                <a:latin typeface="Times New Roman" panose="02020603050405020304" pitchFamily="18" charset="0"/>
                <a:cs typeface="B Mitra" panose="00000400000000000000" pitchFamily="2" charset="-78"/>
              </a:rPr>
              <a:t>. در مقابل، </a:t>
            </a:r>
            <a:r>
              <a:rPr lang="fa-IR" sz="2800" b="1" dirty="0">
                <a:solidFill>
                  <a:srgbClr val="FF0000"/>
                </a:solidFill>
                <a:latin typeface="Times New Roman" panose="02020603050405020304" pitchFamily="18" charset="0"/>
                <a:cs typeface="B Mitra" panose="00000400000000000000" pitchFamily="2" charset="-78"/>
              </a:rPr>
              <a:t>کاهش</a:t>
            </a:r>
            <a:r>
              <a:rPr lang="fa-IR" sz="2800" b="1" dirty="0">
                <a:latin typeface="Times New Roman" panose="02020603050405020304" pitchFamily="18" charset="0"/>
                <a:cs typeface="B Mitra" panose="00000400000000000000" pitchFamily="2" charset="-78"/>
              </a:rPr>
              <a:t> سطح لپتین در زنانی که در سه ماهه اول سقط جنین داشتند نیز مشاهده شد. یک مطالعه اخیر غلظت لپتین </a:t>
            </a:r>
            <a:r>
              <a:rPr lang="fa-IR" sz="2800" b="1" dirty="0">
                <a:solidFill>
                  <a:srgbClr val="FF0000"/>
                </a:solidFill>
                <a:latin typeface="Times New Roman" panose="02020603050405020304" pitchFamily="18" charset="0"/>
                <a:cs typeface="B Mitra" panose="00000400000000000000" pitchFamily="2" charset="-78"/>
              </a:rPr>
              <a:t>مشابهی</a:t>
            </a:r>
            <a:r>
              <a:rPr lang="fa-IR" sz="2800" b="1" dirty="0">
                <a:latin typeface="Times New Roman" panose="02020603050405020304" pitchFamily="18" charset="0"/>
                <a:cs typeface="B Mitra" panose="00000400000000000000" pitchFamily="2" charset="-78"/>
              </a:rPr>
              <a:t> را در موارد</a:t>
            </a:r>
            <a:r>
              <a:rPr lang="en-US" sz="2800" b="1" dirty="0">
                <a:latin typeface="Times New Roman" panose="02020603050405020304" pitchFamily="18" charset="0"/>
                <a:cs typeface="B Mitra" panose="00000400000000000000" pitchFamily="2" charset="-78"/>
              </a:rPr>
              <a:t>RPL </a:t>
            </a:r>
            <a:r>
              <a:rPr lang="fa-IR" sz="2800" b="1" dirty="0">
                <a:latin typeface="Times New Roman" panose="02020603050405020304" pitchFamily="18" charset="0"/>
                <a:cs typeface="B Mitra" panose="00000400000000000000" pitchFamily="2" charset="-78"/>
              </a:rPr>
              <a:t> و افراد کنترل نشان داد.</a:t>
            </a:r>
          </a:p>
          <a:p>
            <a:pPr algn="r" rtl="1"/>
            <a:r>
              <a:rPr lang="fa-IR" sz="2800" dirty="0">
                <a:latin typeface="Times New Roman" panose="02020603050405020304" pitchFamily="18" charset="0"/>
                <a:cs typeface="B Mitra" panose="00000400000000000000" pitchFamily="2" charset="-78"/>
              </a:rPr>
              <a:t>در نتیجه، داده‌هایی که از دست دادن بارداری مکرر را با لپتین مرتبط می‌کنند، </a:t>
            </a:r>
            <a:r>
              <a:rPr lang="fa-IR" sz="2800" dirty="0">
                <a:solidFill>
                  <a:srgbClr val="FF0000"/>
                </a:solidFill>
                <a:latin typeface="Times New Roman" panose="02020603050405020304" pitchFamily="18" charset="0"/>
                <a:cs typeface="B Mitra" panose="00000400000000000000" pitchFamily="2" charset="-78"/>
              </a:rPr>
              <a:t>تا حد زیادی قطعی نیست</a:t>
            </a:r>
            <a:r>
              <a:rPr lang="fa-IR" sz="2800" dirty="0">
                <a:latin typeface="Times New Roman" panose="02020603050405020304" pitchFamily="18" charset="0"/>
                <a:cs typeface="B Mitra" panose="00000400000000000000" pitchFamily="2" charset="-78"/>
              </a:rPr>
              <a:t>، اگرچه شواهد قابل‌توجهی وجود دارد که نشان می‌دهد ارتباط مثبت هیپرلپتینمی با </a:t>
            </a:r>
            <a:r>
              <a:rPr lang="en-US" sz="2800" dirty="0">
                <a:latin typeface="Times New Roman" panose="02020603050405020304" pitchFamily="18" charset="0"/>
                <a:cs typeface="B Mitra" panose="00000400000000000000" pitchFamily="2" charset="-78"/>
              </a:rPr>
              <a:t>RPL</a:t>
            </a:r>
            <a:r>
              <a:rPr lang="fa-IR" sz="2800" dirty="0">
                <a:latin typeface="Times New Roman" panose="02020603050405020304" pitchFamily="18" charset="0"/>
                <a:cs typeface="B Mitra" panose="00000400000000000000" pitchFamily="2" charset="-78"/>
              </a:rPr>
              <a:t> وجود دارد.</a:t>
            </a:r>
          </a:p>
        </p:txBody>
      </p:sp>
    </p:spTree>
    <p:extLst>
      <p:ext uri="{BB962C8B-B14F-4D97-AF65-F5344CB8AC3E}">
        <p14:creationId xmlns:p14="http://schemas.microsoft.com/office/powerpoint/2010/main" val="19108253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مقدمه</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fa-IR" sz="2800" b="1" dirty="0">
                <a:latin typeface="Times New Roman" panose="02020603050405020304" pitchFamily="18" charset="0"/>
                <a:cs typeface="B Mitra" panose="00000400000000000000" pitchFamily="2" charset="-78"/>
              </a:rPr>
              <a:t>تولید مثل به شدت با وضعیت </a:t>
            </a:r>
            <a:r>
              <a:rPr lang="fa-IR" sz="2800" b="1" u="sng" dirty="0">
                <a:latin typeface="Times New Roman" panose="02020603050405020304" pitchFamily="18" charset="0"/>
                <a:cs typeface="B Mitra" panose="00000400000000000000" pitchFamily="2" charset="-78"/>
              </a:rPr>
              <a:t>تغذیه</a:t>
            </a:r>
            <a:r>
              <a:rPr lang="fa-IR" sz="2800" b="1" dirty="0">
                <a:latin typeface="Times New Roman" panose="02020603050405020304" pitchFamily="18" charset="0"/>
                <a:cs typeface="B Mitra" panose="00000400000000000000" pitchFamily="2" charset="-78"/>
              </a:rPr>
              <a:t> و </a:t>
            </a:r>
            <a:r>
              <a:rPr lang="fa-IR" sz="2800" b="1" u="sng" dirty="0">
                <a:latin typeface="Times New Roman" panose="02020603050405020304" pitchFamily="18" charset="0"/>
                <a:cs typeface="B Mitra" panose="00000400000000000000" pitchFamily="2" charset="-78"/>
              </a:rPr>
              <a:t>ذخایر</a:t>
            </a:r>
            <a:r>
              <a:rPr lang="fa-IR" sz="2800" b="1" dirty="0">
                <a:latin typeface="Times New Roman" panose="02020603050405020304" pitchFamily="18" charset="0"/>
                <a:cs typeface="B Mitra" panose="00000400000000000000" pitchFamily="2" charset="-78"/>
              </a:rPr>
              <a:t> </a:t>
            </a:r>
            <a:r>
              <a:rPr lang="fa-IR" sz="2800" b="1" u="sng" dirty="0">
                <a:latin typeface="Times New Roman" panose="02020603050405020304" pitchFamily="18" charset="0"/>
                <a:cs typeface="B Mitra" panose="00000400000000000000" pitchFamily="2" charset="-78"/>
              </a:rPr>
              <a:t>انرژی</a:t>
            </a:r>
            <a:r>
              <a:rPr lang="fa-IR" sz="2800" b="1" dirty="0">
                <a:latin typeface="Times New Roman" panose="02020603050405020304" pitchFamily="18" charset="0"/>
                <a:cs typeface="B Mitra" panose="00000400000000000000" pitchFamily="2" charset="-78"/>
              </a:rPr>
              <a:t> مرتبط است:</a:t>
            </a:r>
          </a:p>
          <a:p>
            <a:pPr lvl="1" algn="r" rtl="1">
              <a:lnSpc>
                <a:spcPct val="150000"/>
              </a:lnSpc>
            </a:pPr>
            <a:r>
              <a:rPr lang="fa-IR" sz="2800" dirty="0">
                <a:latin typeface="Times New Roman" panose="02020603050405020304" pitchFamily="18" charset="0"/>
                <a:cs typeface="B Mitra" panose="00000400000000000000" pitchFamily="2" charset="-78"/>
              </a:rPr>
              <a:t>در حالت </a:t>
            </a:r>
            <a:r>
              <a:rPr lang="fa-IR" sz="2800" u="sng" dirty="0">
                <a:solidFill>
                  <a:srgbClr val="FF0000"/>
                </a:solidFill>
                <a:latin typeface="Times New Roman" panose="02020603050405020304" pitchFamily="18" charset="0"/>
                <a:cs typeface="B Mitra" panose="00000400000000000000" pitchFamily="2" charset="-78"/>
              </a:rPr>
              <a:t>سوتغذیه</a:t>
            </a:r>
            <a:r>
              <a:rPr lang="fa-IR" sz="2800" dirty="0">
                <a:latin typeface="Times New Roman" panose="02020603050405020304" pitchFamily="18" charset="0"/>
                <a:cs typeface="B Mitra" panose="00000400000000000000" pitchFamily="2" charset="-78"/>
              </a:rPr>
              <a:t>، ذخایر انرژی بدن برای حمایت از عملکردهای ضروری برای بقا </a:t>
            </a:r>
            <a:r>
              <a:rPr lang="fa-IR" sz="2800" u="sng" dirty="0">
                <a:latin typeface="Times New Roman" panose="02020603050405020304" pitchFamily="18" charset="0"/>
                <a:cs typeface="B Mitra" panose="00000400000000000000" pitchFamily="2" charset="-78"/>
              </a:rPr>
              <a:t>منحرف</a:t>
            </a:r>
            <a:r>
              <a:rPr lang="fa-IR" sz="2800" dirty="0">
                <a:latin typeface="Times New Roman" panose="02020603050405020304" pitchFamily="18" charset="0"/>
                <a:cs typeface="B Mitra" panose="00000400000000000000" pitchFamily="2" charset="-78"/>
              </a:rPr>
              <a:t> می‌شوند و در نتیجه توانایی تولید مثل را به </a:t>
            </a:r>
            <a:r>
              <a:rPr lang="fa-IR" sz="2800" u="sng" dirty="0">
                <a:latin typeface="Times New Roman" panose="02020603050405020304" pitchFamily="18" charset="0"/>
                <a:cs typeface="B Mitra" panose="00000400000000000000" pitchFamily="2" charset="-78"/>
              </a:rPr>
              <a:t>خطر</a:t>
            </a:r>
            <a:r>
              <a:rPr lang="fa-IR" sz="2800" dirty="0">
                <a:latin typeface="Times New Roman" panose="02020603050405020304" pitchFamily="18" charset="0"/>
                <a:cs typeface="B Mitra" panose="00000400000000000000" pitchFamily="2" charset="-78"/>
              </a:rPr>
              <a:t> می‌اندازند. </a:t>
            </a:r>
            <a:endParaRPr lang="en-US" sz="2800" dirty="0">
              <a:latin typeface="Times New Roman" panose="02020603050405020304" pitchFamily="18" charset="0"/>
              <a:cs typeface="B Mitra" panose="00000400000000000000" pitchFamily="2" charset="-78"/>
            </a:endParaRPr>
          </a:p>
          <a:p>
            <a:pPr lvl="1" algn="r" rtl="1">
              <a:lnSpc>
                <a:spcPct val="150000"/>
              </a:lnSpc>
            </a:pPr>
            <a:r>
              <a:rPr lang="fa-IR" sz="2800" dirty="0">
                <a:latin typeface="Times New Roman" panose="02020603050405020304" pitchFamily="18" charset="0"/>
                <a:cs typeface="B Mitra" panose="00000400000000000000" pitchFamily="2" charset="-78"/>
              </a:rPr>
              <a:t>از طرف دیگر، </a:t>
            </a:r>
            <a:r>
              <a:rPr lang="fa-IR" sz="2800" u="sng" dirty="0">
                <a:solidFill>
                  <a:srgbClr val="FF0000"/>
                </a:solidFill>
                <a:latin typeface="Times New Roman" panose="02020603050405020304" pitchFamily="18" charset="0"/>
                <a:cs typeface="B Mitra" panose="00000400000000000000" pitchFamily="2" charset="-78"/>
              </a:rPr>
              <a:t>چاقی</a:t>
            </a:r>
            <a:r>
              <a:rPr lang="fa-IR" sz="2800" u="sng" dirty="0">
                <a:latin typeface="Times New Roman" panose="02020603050405020304" pitchFamily="18" charset="0"/>
                <a:cs typeface="B Mitra" panose="00000400000000000000" pitchFamily="2" charset="-78"/>
              </a:rPr>
              <a:t> و </a:t>
            </a:r>
            <a:r>
              <a:rPr lang="fa-IR" sz="2800" u="sng" dirty="0">
                <a:solidFill>
                  <a:srgbClr val="FF0000"/>
                </a:solidFill>
                <a:latin typeface="Times New Roman" panose="02020603050405020304" pitchFamily="18" charset="0"/>
                <a:cs typeface="B Mitra" panose="00000400000000000000" pitchFamily="2" charset="-78"/>
              </a:rPr>
              <a:t>اضافه</a:t>
            </a:r>
            <a:r>
              <a:rPr lang="fa-IR" sz="2800" u="sng" dirty="0">
                <a:latin typeface="Times New Roman" panose="02020603050405020304" pitchFamily="18" charset="0"/>
                <a:cs typeface="B Mitra" panose="00000400000000000000" pitchFamily="2" charset="-78"/>
              </a:rPr>
              <a:t> </a:t>
            </a:r>
            <a:r>
              <a:rPr lang="fa-IR" sz="2800" u="sng" dirty="0">
                <a:solidFill>
                  <a:srgbClr val="FF0000"/>
                </a:solidFill>
                <a:latin typeface="Times New Roman" panose="02020603050405020304" pitchFamily="18" charset="0"/>
                <a:cs typeface="B Mitra" panose="00000400000000000000" pitchFamily="2" charset="-78"/>
              </a:rPr>
              <a:t>وزن</a:t>
            </a:r>
            <a:r>
              <a:rPr lang="fa-IR" sz="2800" u="sng" dirty="0">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به طور قابل توجهی در مشکلات تولید مثلی ناباروری در مردان و زنان نقش دارند. علاوه بر این، سرطان های مختلفی مانند سرطان </a:t>
            </a:r>
            <a:r>
              <a:rPr lang="fa-IR" sz="2800" u="sng" dirty="0">
                <a:latin typeface="Times New Roman" panose="02020603050405020304" pitchFamily="18" charset="0"/>
                <a:cs typeface="B Mitra" panose="00000400000000000000" pitchFamily="2" charset="-78"/>
              </a:rPr>
              <a:t>آندومتر</a:t>
            </a:r>
            <a:r>
              <a:rPr lang="fa-IR" sz="2800" dirty="0">
                <a:latin typeface="Times New Roman" panose="02020603050405020304" pitchFamily="18" charset="0"/>
                <a:cs typeface="B Mitra" panose="00000400000000000000" pitchFamily="2" charset="-78"/>
              </a:rPr>
              <a:t>، </a:t>
            </a:r>
            <a:r>
              <a:rPr lang="fa-IR" sz="2800" u="sng" dirty="0">
                <a:latin typeface="Times New Roman" panose="02020603050405020304" pitchFamily="18" charset="0"/>
                <a:cs typeface="B Mitra" panose="00000400000000000000" pitchFamily="2" charset="-78"/>
              </a:rPr>
              <a:t>تخمدان</a:t>
            </a:r>
            <a:r>
              <a:rPr lang="fa-IR" sz="2800" dirty="0">
                <a:latin typeface="Times New Roman" panose="02020603050405020304" pitchFamily="18" charset="0"/>
                <a:cs typeface="B Mitra" panose="00000400000000000000" pitchFamily="2" charset="-78"/>
              </a:rPr>
              <a:t>، </a:t>
            </a:r>
            <a:r>
              <a:rPr lang="fa-IR" sz="2800" u="sng" dirty="0">
                <a:latin typeface="Times New Roman" panose="02020603050405020304" pitchFamily="18" charset="0"/>
                <a:cs typeface="B Mitra" panose="00000400000000000000" pitchFamily="2" charset="-78"/>
              </a:rPr>
              <a:t>سینه</a:t>
            </a:r>
            <a:r>
              <a:rPr lang="fa-IR" sz="2800" dirty="0">
                <a:latin typeface="Times New Roman" panose="02020603050405020304" pitchFamily="18" charset="0"/>
                <a:cs typeface="B Mitra" panose="00000400000000000000" pitchFamily="2" charset="-78"/>
              </a:rPr>
              <a:t>، </a:t>
            </a:r>
            <a:r>
              <a:rPr lang="fa-IR" sz="2800" u="sng" dirty="0">
                <a:latin typeface="Times New Roman" panose="02020603050405020304" pitchFamily="18" charset="0"/>
                <a:cs typeface="B Mitra" panose="00000400000000000000" pitchFamily="2" charset="-78"/>
              </a:rPr>
              <a:t>بیضه</a:t>
            </a:r>
            <a:r>
              <a:rPr lang="fa-IR" sz="2800" dirty="0">
                <a:latin typeface="Times New Roman" panose="02020603050405020304" pitchFamily="18" charset="0"/>
                <a:cs typeface="B Mitra" panose="00000400000000000000" pitchFamily="2" charset="-78"/>
              </a:rPr>
              <a:t> و </a:t>
            </a:r>
            <a:r>
              <a:rPr lang="fa-IR" sz="2800" u="sng" dirty="0">
                <a:latin typeface="Times New Roman" panose="02020603050405020304" pitchFamily="18" charset="0"/>
                <a:cs typeface="B Mitra" panose="00000400000000000000" pitchFamily="2" charset="-78"/>
              </a:rPr>
              <a:t>پروستات</a:t>
            </a:r>
            <a:r>
              <a:rPr lang="fa-IR" sz="2800" dirty="0">
                <a:latin typeface="Times New Roman" panose="02020603050405020304" pitchFamily="18" charset="0"/>
                <a:cs typeface="B Mitra" panose="00000400000000000000" pitchFamily="2" charset="-78"/>
              </a:rPr>
              <a:t> به شدت تحت تأثیر </a:t>
            </a:r>
            <a:r>
              <a:rPr lang="fa-IR" sz="2800" u="sng" dirty="0">
                <a:latin typeface="Times New Roman" panose="02020603050405020304" pitchFamily="18" charset="0"/>
                <a:cs typeface="B Mitra" panose="00000400000000000000" pitchFamily="2" charset="-78"/>
              </a:rPr>
              <a:t>چاقی</a:t>
            </a:r>
            <a:r>
              <a:rPr lang="fa-IR" sz="2800" dirty="0">
                <a:latin typeface="Times New Roman" panose="02020603050405020304" pitchFamily="18" charset="0"/>
                <a:cs typeface="B Mitra" panose="00000400000000000000" pitchFamily="2" charset="-78"/>
              </a:rPr>
              <a:t> قرار دارند.</a:t>
            </a:r>
          </a:p>
        </p:txBody>
      </p:sp>
    </p:spTree>
    <p:extLst>
      <p:ext uri="{BB962C8B-B14F-4D97-AF65-F5344CB8AC3E}">
        <p14:creationId xmlns:p14="http://schemas.microsoft.com/office/powerpoint/2010/main" val="36543983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لپتین و اندومتریوزیس</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اندومتریوز یک وضعیت </a:t>
            </a:r>
            <a:r>
              <a:rPr lang="fa-IR" sz="2800" dirty="0">
                <a:solidFill>
                  <a:srgbClr val="FF0000"/>
                </a:solidFill>
                <a:latin typeface="Times New Roman" panose="02020603050405020304" pitchFamily="18" charset="0"/>
                <a:cs typeface="B Mitra" panose="00000400000000000000" pitchFamily="2" charset="-78"/>
              </a:rPr>
              <a:t>التهابی</a:t>
            </a:r>
            <a:r>
              <a:rPr lang="fa-IR" sz="2800" dirty="0">
                <a:latin typeface="Times New Roman" panose="02020603050405020304" pitchFamily="18" charset="0"/>
                <a:cs typeface="B Mitra" panose="00000400000000000000" pitchFamily="2" charset="-78"/>
              </a:rPr>
              <a:t> است که با ضایعات آندومتر مانند خارج از حفره رحم مشخص می شود. این بیماری عمدتاً زنان در سنین باروری را تحت تأثیر قرار می دهد و شیوع آن بین 5 تا 10 درصد است. فنوتیپ بالینی شامل درد لگن و ناباروری است. نقش عوامل ژنتیکی، محیطی و ایمونولوژیک در پاتوژنز آندومتریوز گزارش شده است.</a:t>
            </a:r>
          </a:p>
          <a:p>
            <a:pPr algn="r" rtl="1"/>
            <a:r>
              <a:rPr lang="fa-IR" sz="2800" dirty="0">
                <a:latin typeface="Times New Roman" panose="02020603050405020304" pitchFamily="18" charset="0"/>
                <a:cs typeface="B Mitra" panose="00000400000000000000" pitchFamily="2" charset="-78"/>
              </a:rPr>
              <a:t>به عنوان یک بافت وابسته به هورمون، ضایعات مشابه آندومتر می تواند تحت تأثیر انواع مولکول های در گردش یا تولید محلی، از جمله استروئیدهای جنسی قرار گیرد. جدای از این هورمون ها، شواهد حاکی از ارتباط با مولکول های دیگر مانند لپتین است.</a:t>
            </a:r>
          </a:p>
          <a:p>
            <a:pPr marL="0" indent="0" algn="ctr" rtl="1">
              <a:buNone/>
            </a:pPr>
            <a:r>
              <a:rPr lang="fa-IR" sz="4000" b="1" dirty="0">
                <a:solidFill>
                  <a:srgbClr val="FF0000"/>
                </a:solidFill>
                <a:latin typeface="Times New Roman" panose="02020603050405020304" pitchFamily="18" charset="0"/>
                <a:cs typeface="B Mitra" panose="00000400000000000000" pitchFamily="2" charset="-78"/>
              </a:rPr>
              <a:t>یک متاآنالیز، شواهدی برای افزایش غلظت لپتین در مایع صفاقی و مایع فولیکولی زنان مبتلا به اندومتریوز در مقایسه با گروه شاهد ارائه کرد. این تفاوت ها در سرم یا پلاسما وجود نداشت.</a:t>
            </a:r>
          </a:p>
        </p:txBody>
      </p:sp>
    </p:spTree>
    <p:extLst>
      <p:ext uri="{BB962C8B-B14F-4D97-AF65-F5344CB8AC3E}">
        <p14:creationId xmlns:p14="http://schemas.microsoft.com/office/powerpoint/2010/main" val="36611783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0"/>
            <a:ext cx="12005256" cy="95534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dirty="0">
              <a:latin typeface="Times New Roman" panose="02020603050405020304" pitchFamily="18" charset="0"/>
              <a:cs typeface="B Mitra" panose="00000400000000000000" pitchFamily="2" charset="-78"/>
            </a:endParaRPr>
          </a:p>
        </p:txBody>
      </p:sp>
      <p:pic>
        <p:nvPicPr>
          <p:cNvPr id="4" name="Content Placeholder 3">
            <a:extLst>
              <a:ext uri="{FF2B5EF4-FFF2-40B4-BE49-F238E27FC236}">
                <a16:creationId xmlns:a16="http://schemas.microsoft.com/office/drawing/2014/main" id="{5F6644EE-4ABE-FBA2-7DDA-6283DA047ECB}"/>
              </a:ext>
            </a:extLst>
          </p:cNvPr>
          <p:cNvPicPr>
            <a:picLocks noGrp="1" noChangeAspect="1"/>
          </p:cNvPicPr>
          <p:nvPr>
            <p:ph idx="1"/>
          </p:nvPr>
        </p:nvPicPr>
        <p:blipFill>
          <a:blip r:embed="rId2"/>
          <a:stretch>
            <a:fillRect/>
          </a:stretch>
        </p:blipFill>
        <p:spPr>
          <a:xfrm>
            <a:off x="-1" y="1381077"/>
            <a:ext cx="7069541" cy="5476924"/>
          </a:xfrm>
          <a:prstGeom prst="rect">
            <a:avLst/>
          </a:prstGeom>
        </p:spPr>
      </p:pic>
      <p:sp>
        <p:nvSpPr>
          <p:cNvPr id="3" name="Title 1">
            <a:extLst>
              <a:ext uri="{FF2B5EF4-FFF2-40B4-BE49-F238E27FC236}">
                <a16:creationId xmlns:a16="http://schemas.microsoft.com/office/drawing/2014/main" id="{08E88C60-DAFE-6462-3407-72F51F7A44CB}"/>
              </a:ext>
            </a:extLst>
          </p:cNvPr>
          <p:cNvSpPr txBox="1">
            <a:spLocks/>
          </p:cNvSpPr>
          <p:nvPr/>
        </p:nvSpPr>
        <p:spPr>
          <a:xfrm>
            <a:off x="7281080" y="955343"/>
            <a:ext cx="4910919" cy="590265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endParaRPr lang="fa-IR" sz="4400" b="1" dirty="0">
              <a:latin typeface="Times New Roman" panose="02020603050405020304" pitchFamily="18" charset="0"/>
              <a:cs typeface="B Mitra" panose="00000400000000000000" pitchFamily="2" charset="-78"/>
            </a:endParaRPr>
          </a:p>
          <a:p>
            <a:pPr algn="ctr" rtl="1"/>
            <a:r>
              <a:rPr lang="fa-IR" sz="4400" b="1" dirty="0">
                <a:latin typeface="Times New Roman" panose="02020603050405020304" pitchFamily="18" charset="0"/>
                <a:cs typeface="B Mitra" panose="00000400000000000000" pitchFamily="2" charset="-78"/>
              </a:rPr>
              <a:t>چاقی از طریق مکانیسم‌های متعدد و پیچیده‌ای که در شکل نشان داده شده است، با ناباروری در زنان مرتبط است.</a:t>
            </a:r>
            <a:endParaRPr lang="en-US" sz="4400" dirty="0">
              <a:latin typeface="Times New Roman" panose="02020603050405020304" pitchFamily="18" charset="0"/>
              <a:cs typeface="B Mitra" panose="00000400000000000000" pitchFamily="2" charset="-78"/>
            </a:endParaRPr>
          </a:p>
        </p:txBody>
      </p:sp>
      <p:sp>
        <p:nvSpPr>
          <p:cNvPr id="5" name="Arrow: Right 4">
            <a:extLst>
              <a:ext uri="{FF2B5EF4-FFF2-40B4-BE49-F238E27FC236}">
                <a16:creationId xmlns:a16="http://schemas.microsoft.com/office/drawing/2014/main" id="{A48410C6-BC4B-2C03-1AA2-0807B4842505}"/>
              </a:ext>
            </a:extLst>
          </p:cNvPr>
          <p:cNvSpPr/>
          <p:nvPr/>
        </p:nvSpPr>
        <p:spPr>
          <a:xfrm>
            <a:off x="1832212" y="4694829"/>
            <a:ext cx="1050877" cy="504968"/>
          </a:xfrm>
          <a:prstGeom prst="rightArrow">
            <a:avLst/>
          </a:prstGeom>
          <a:solidFill>
            <a:schemeClr val="accent4">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Arrow: Right 5">
            <a:extLst>
              <a:ext uri="{FF2B5EF4-FFF2-40B4-BE49-F238E27FC236}">
                <a16:creationId xmlns:a16="http://schemas.microsoft.com/office/drawing/2014/main" id="{C7E4162A-95A2-AA68-33CA-4A5965F3E7F5}"/>
              </a:ext>
            </a:extLst>
          </p:cNvPr>
          <p:cNvSpPr/>
          <p:nvPr/>
        </p:nvSpPr>
        <p:spPr>
          <a:xfrm rot="10800000">
            <a:off x="4332027" y="4694829"/>
            <a:ext cx="1050877" cy="504968"/>
          </a:xfrm>
          <a:prstGeom prst="rightArrow">
            <a:avLst/>
          </a:prstGeom>
          <a:solidFill>
            <a:schemeClr val="accent4">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29822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0"/>
            <a:ext cx="12005256" cy="95534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dirty="0">
              <a:latin typeface="Times New Roman" panose="02020603050405020304" pitchFamily="18" charset="0"/>
              <a:cs typeface="B Mitra" panose="00000400000000000000" pitchFamily="2" charset="-78"/>
            </a:endParaRPr>
          </a:p>
        </p:txBody>
      </p:sp>
      <p:pic>
        <p:nvPicPr>
          <p:cNvPr id="4" name="Content Placeholder 3">
            <a:extLst>
              <a:ext uri="{FF2B5EF4-FFF2-40B4-BE49-F238E27FC236}">
                <a16:creationId xmlns:a16="http://schemas.microsoft.com/office/drawing/2014/main" id="{5F6644EE-4ABE-FBA2-7DDA-6283DA047ECB}"/>
              </a:ext>
            </a:extLst>
          </p:cNvPr>
          <p:cNvPicPr>
            <a:picLocks noGrp="1" noChangeAspect="1"/>
          </p:cNvPicPr>
          <p:nvPr>
            <p:ph idx="1"/>
          </p:nvPr>
        </p:nvPicPr>
        <p:blipFill>
          <a:blip r:embed="rId2"/>
          <a:stretch>
            <a:fillRect/>
          </a:stretch>
        </p:blipFill>
        <p:spPr>
          <a:xfrm>
            <a:off x="-1" y="1869743"/>
            <a:ext cx="6438777" cy="4988258"/>
          </a:xfrm>
          <a:prstGeom prst="rect">
            <a:avLst/>
          </a:prstGeom>
        </p:spPr>
      </p:pic>
      <p:sp>
        <p:nvSpPr>
          <p:cNvPr id="3" name="Title 1">
            <a:extLst>
              <a:ext uri="{FF2B5EF4-FFF2-40B4-BE49-F238E27FC236}">
                <a16:creationId xmlns:a16="http://schemas.microsoft.com/office/drawing/2014/main" id="{08E88C60-DAFE-6462-3407-72F51F7A44CB}"/>
              </a:ext>
            </a:extLst>
          </p:cNvPr>
          <p:cNvSpPr txBox="1">
            <a:spLocks/>
          </p:cNvSpPr>
          <p:nvPr/>
        </p:nvSpPr>
        <p:spPr>
          <a:xfrm>
            <a:off x="6438774" y="955343"/>
            <a:ext cx="5753225" cy="590265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fa-IR" sz="2800" dirty="0">
                <a:latin typeface="Times New Roman" panose="02020603050405020304" pitchFamily="18" charset="0"/>
                <a:cs typeface="B Mitra" panose="00000400000000000000" pitchFamily="2" charset="-78"/>
              </a:rPr>
              <a:t>هیپرآندروژنمی، هیپرلپتینمی، و همچنین</a:t>
            </a:r>
            <a:r>
              <a:rPr lang="en-US" sz="2800" dirty="0">
                <a:latin typeface="Times New Roman" panose="02020603050405020304" pitchFamily="18" charset="0"/>
                <a:cs typeface="B Mitra" panose="00000400000000000000" pitchFamily="2" charset="-78"/>
              </a:rPr>
              <a:t>FFA </a:t>
            </a:r>
            <a:r>
              <a:rPr lang="fa-IR" sz="2800" dirty="0">
                <a:latin typeface="Times New Roman" panose="02020603050405020304" pitchFamily="18" charset="0"/>
                <a:cs typeface="B Mitra" panose="00000400000000000000" pitchFamily="2" charset="-78"/>
              </a:rPr>
              <a:t> بالا، و سیتوکین هایی مانند </a:t>
            </a:r>
            <a:r>
              <a:rPr lang="en-US" sz="2800" dirty="0">
                <a:latin typeface="Times New Roman" panose="02020603050405020304" pitchFamily="18" charset="0"/>
                <a:cs typeface="B Mitra" panose="00000400000000000000" pitchFamily="2" charset="-78"/>
              </a:rPr>
              <a:t>IL-6</a:t>
            </a:r>
            <a:r>
              <a:rPr lang="fa-IR" sz="2800" dirty="0">
                <a:latin typeface="Times New Roman" panose="02020603050405020304" pitchFamily="18" charset="0"/>
                <a:cs typeface="B Mitra" panose="00000400000000000000" pitchFamily="2" charset="-78"/>
              </a:rPr>
              <a:t> و </a:t>
            </a:r>
            <a:r>
              <a:rPr lang="en-US" sz="2800" dirty="0">
                <a:latin typeface="Times New Roman" panose="02020603050405020304" pitchFamily="18" charset="0"/>
                <a:cs typeface="B Mitra" panose="00000400000000000000" pitchFamily="2" charset="-78"/>
              </a:rPr>
              <a:t>TNF-alpha</a:t>
            </a:r>
            <a:r>
              <a:rPr lang="fa-IR" sz="2800" dirty="0">
                <a:latin typeface="Times New Roman" panose="02020603050405020304" pitchFamily="18" charset="0"/>
                <a:cs typeface="B Mitra" panose="00000400000000000000" pitchFamily="2" charset="-78"/>
              </a:rPr>
              <a:t> در القای حالت مقاومت به انسولین نقش دارند، که بر بافت های هدف کلاسیک انسولین (به عنوان مثال، ماهیچه ها، کبد و بافت چربی)، تأثیر می گذارد اما نه تخمدان ها.</a:t>
            </a:r>
          </a:p>
          <a:p>
            <a:pPr algn="r" rtl="1"/>
            <a:endParaRPr lang="fa-IR"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تخمدان تحت تأثیر هیپرانسولینمی که مقاومت به انسولین را جبران می کند، آندروژن های بیشتری را سنتز می کند، به ویژه</a:t>
            </a:r>
            <a:r>
              <a:rPr lang="en-US" sz="2800" dirty="0">
                <a:latin typeface="Times New Roman" panose="02020603050405020304" pitchFamily="18" charset="0"/>
                <a:cs typeface="B Mitra" panose="00000400000000000000" pitchFamily="2" charset="-78"/>
              </a:rPr>
              <a:t>A </a:t>
            </a:r>
            <a:r>
              <a:rPr lang="fa-IR" sz="2800" dirty="0">
                <a:latin typeface="Times New Roman" panose="02020603050405020304" pitchFamily="18" charset="0"/>
                <a:cs typeface="B Mitra" panose="00000400000000000000" pitchFamily="2" charset="-78"/>
              </a:rPr>
              <a:t> و</a:t>
            </a:r>
            <a:r>
              <a:rPr lang="en-US" sz="2800" dirty="0">
                <a:latin typeface="Times New Roman" panose="02020603050405020304" pitchFamily="18" charset="0"/>
                <a:cs typeface="B Mitra" panose="00000400000000000000" pitchFamily="2" charset="-78"/>
              </a:rPr>
              <a:t>T </a:t>
            </a:r>
            <a:r>
              <a:rPr lang="fa-IR" sz="2800" dirty="0">
                <a:latin typeface="Times New Roman" panose="02020603050405020304" pitchFamily="18" charset="0"/>
                <a:cs typeface="B Mitra" panose="00000400000000000000" pitchFamily="2" charset="-78"/>
              </a:rPr>
              <a:t> که باعث آترزی زودرس فولیکولار می شوند. هیپرانسولینمی و </a:t>
            </a:r>
            <a:r>
              <a:rPr lang="en-US" sz="2800" dirty="0">
                <a:latin typeface="Times New Roman" panose="02020603050405020304" pitchFamily="18" charset="0"/>
                <a:cs typeface="B Mitra" panose="00000400000000000000" pitchFamily="2" charset="-78"/>
              </a:rPr>
              <a:t>FFA</a:t>
            </a:r>
            <a:r>
              <a:rPr lang="fa-IR" sz="2800" dirty="0">
                <a:latin typeface="Times New Roman" panose="02020603050405020304" pitchFamily="18" charset="0"/>
                <a:cs typeface="B Mitra" panose="00000400000000000000" pitchFamily="2" charset="-78"/>
              </a:rPr>
              <a:t> بیش از حد در گردش، می تواند بر عملکرد تخمدان و آندومتر تأثیر بگذارد.</a:t>
            </a:r>
            <a:endParaRPr lang="en-US" sz="2800" dirty="0">
              <a:latin typeface="Times New Roman" panose="02020603050405020304" pitchFamily="18" charset="0"/>
              <a:cs typeface="B Mitra" panose="00000400000000000000" pitchFamily="2" charset="-78"/>
            </a:endParaRPr>
          </a:p>
        </p:txBody>
      </p:sp>
      <p:sp>
        <p:nvSpPr>
          <p:cNvPr id="5" name="Arrow: Right 4">
            <a:extLst>
              <a:ext uri="{FF2B5EF4-FFF2-40B4-BE49-F238E27FC236}">
                <a16:creationId xmlns:a16="http://schemas.microsoft.com/office/drawing/2014/main" id="{A48410C6-BC4B-2C03-1AA2-0807B4842505}"/>
              </a:ext>
            </a:extLst>
          </p:cNvPr>
          <p:cNvSpPr/>
          <p:nvPr/>
        </p:nvSpPr>
        <p:spPr>
          <a:xfrm>
            <a:off x="1566081" y="4824483"/>
            <a:ext cx="1050877" cy="504968"/>
          </a:xfrm>
          <a:prstGeom prst="rightArrow">
            <a:avLst/>
          </a:prstGeom>
          <a:solidFill>
            <a:schemeClr val="accent4">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Arrow: Right 5">
            <a:extLst>
              <a:ext uri="{FF2B5EF4-FFF2-40B4-BE49-F238E27FC236}">
                <a16:creationId xmlns:a16="http://schemas.microsoft.com/office/drawing/2014/main" id="{C7E4162A-95A2-AA68-33CA-4A5965F3E7F5}"/>
              </a:ext>
            </a:extLst>
          </p:cNvPr>
          <p:cNvSpPr/>
          <p:nvPr/>
        </p:nvSpPr>
        <p:spPr>
          <a:xfrm rot="10800000">
            <a:off x="4002428" y="4824483"/>
            <a:ext cx="1050877" cy="504968"/>
          </a:xfrm>
          <a:prstGeom prst="rightArrow">
            <a:avLst/>
          </a:prstGeom>
          <a:solidFill>
            <a:schemeClr val="accent4">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93682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0"/>
            <a:ext cx="12005256" cy="95534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dirty="0">
              <a:latin typeface="Times New Roman" panose="02020603050405020304" pitchFamily="18" charset="0"/>
              <a:cs typeface="B Mitra" panose="00000400000000000000" pitchFamily="2" charset="-78"/>
            </a:endParaRPr>
          </a:p>
        </p:txBody>
      </p:sp>
      <p:pic>
        <p:nvPicPr>
          <p:cNvPr id="4" name="Content Placeholder 3">
            <a:extLst>
              <a:ext uri="{FF2B5EF4-FFF2-40B4-BE49-F238E27FC236}">
                <a16:creationId xmlns:a16="http://schemas.microsoft.com/office/drawing/2014/main" id="{5F6644EE-4ABE-FBA2-7DDA-6283DA047ECB}"/>
              </a:ext>
            </a:extLst>
          </p:cNvPr>
          <p:cNvPicPr>
            <a:picLocks noGrp="1" noChangeAspect="1"/>
          </p:cNvPicPr>
          <p:nvPr>
            <p:ph idx="1"/>
          </p:nvPr>
        </p:nvPicPr>
        <p:blipFill>
          <a:blip r:embed="rId2"/>
          <a:stretch>
            <a:fillRect/>
          </a:stretch>
        </p:blipFill>
        <p:spPr>
          <a:xfrm>
            <a:off x="-1" y="1381077"/>
            <a:ext cx="7069541" cy="5476924"/>
          </a:xfrm>
          <a:prstGeom prst="rect">
            <a:avLst/>
          </a:prstGeom>
        </p:spPr>
      </p:pic>
      <p:sp>
        <p:nvSpPr>
          <p:cNvPr id="3" name="Title 1">
            <a:extLst>
              <a:ext uri="{FF2B5EF4-FFF2-40B4-BE49-F238E27FC236}">
                <a16:creationId xmlns:a16="http://schemas.microsoft.com/office/drawing/2014/main" id="{08E88C60-DAFE-6462-3407-72F51F7A44CB}"/>
              </a:ext>
            </a:extLst>
          </p:cNvPr>
          <p:cNvSpPr txBox="1">
            <a:spLocks/>
          </p:cNvSpPr>
          <p:nvPr/>
        </p:nvSpPr>
        <p:spPr>
          <a:xfrm>
            <a:off x="7069540" y="955343"/>
            <a:ext cx="5122460" cy="590265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lnSpc>
                <a:spcPct val="150000"/>
              </a:lnSpc>
            </a:pPr>
            <a:r>
              <a:rPr lang="fa-IR" sz="2800" dirty="0">
                <a:latin typeface="Times New Roman" panose="02020603050405020304" pitchFamily="18" charset="0"/>
                <a:cs typeface="B Mitra" panose="00000400000000000000" pitchFamily="2" charset="-78"/>
              </a:rPr>
              <a:t>تجمع</a:t>
            </a:r>
            <a:r>
              <a:rPr lang="en-US" sz="2800" dirty="0">
                <a:latin typeface="Times New Roman" panose="02020603050405020304" pitchFamily="18" charset="0"/>
                <a:cs typeface="B Mitra" panose="00000400000000000000" pitchFamily="2" charset="-78"/>
              </a:rPr>
              <a:t>FFA </a:t>
            </a:r>
            <a:r>
              <a:rPr lang="fa-IR" sz="2800" dirty="0">
                <a:latin typeface="Times New Roman" panose="02020603050405020304" pitchFamily="18" charset="0"/>
                <a:cs typeface="B Mitra" panose="00000400000000000000" pitchFamily="2" charset="-78"/>
              </a:rPr>
              <a:t> در تخمدان باعث </a:t>
            </a:r>
            <a:r>
              <a:rPr lang="en-US" sz="2800" dirty="0">
                <a:latin typeface="Times New Roman" panose="02020603050405020304" pitchFamily="18" charset="0"/>
                <a:cs typeface="B Mitra" panose="00000400000000000000" pitchFamily="2" charset="-78"/>
              </a:rPr>
              <a:t>ER stress، </a:t>
            </a:r>
            <a:r>
              <a:rPr lang="fa-IR" sz="2800" dirty="0">
                <a:latin typeface="Times New Roman" panose="02020603050405020304" pitchFamily="18" charset="0"/>
                <a:cs typeface="B Mitra" panose="00000400000000000000" pitchFamily="2" charset="-78"/>
              </a:rPr>
              <a:t>اختلال عملکرد میتوکندری تخمک ها، و آپوپتوز فولیکولی، تاخیر در بلوغ تخمک، افزایش آنوپلوئیدی می شود. </a:t>
            </a:r>
          </a:p>
          <a:p>
            <a:pPr algn="r" rtl="1">
              <a:lnSpc>
                <a:spcPct val="150000"/>
              </a:lnSpc>
            </a:pPr>
            <a:r>
              <a:rPr lang="fa-IR" sz="2800" dirty="0">
                <a:latin typeface="Times New Roman" panose="02020603050405020304" pitchFamily="18" charset="0"/>
                <a:cs typeface="B Mitra" panose="00000400000000000000" pitchFamily="2" charset="-78"/>
              </a:rPr>
              <a:t>علاوه بر این، </a:t>
            </a:r>
            <a:r>
              <a:rPr lang="en-US" sz="2800" dirty="0">
                <a:latin typeface="Times New Roman" panose="02020603050405020304" pitchFamily="18" charset="0"/>
                <a:cs typeface="B Mitra" panose="00000400000000000000" pitchFamily="2" charset="-78"/>
              </a:rPr>
              <a:t>FFA</a:t>
            </a:r>
            <a:r>
              <a:rPr lang="fa-IR" sz="2800" dirty="0">
                <a:latin typeface="Times New Roman" panose="02020603050405020304" pitchFamily="18" charset="0"/>
                <a:cs typeface="B Mitra" panose="00000400000000000000" pitchFamily="2" charset="-78"/>
              </a:rPr>
              <a:t> و سیتوکین‌ها</a:t>
            </a:r>
            <a:r>
              <a:rPr lang="en-US" sz="2800" dirty="0">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و کاهش گلیکودلین و </a:t>
            </a:r>
            <a:r>
              <a:rPr lang="en-US" sz="2800" dirty="0">
                <a:latin typeface="Times New Roman" panose="02020603050405020304" pitchFamily="18" charset="0"/>
                <a:cs typeface="B Mitra" panose="00000400000000000000" pitchFamily="2" charset="-78"/>
              </a:rPr>
              <a:t>IGFBP1</a:t>
            </a:r>
            <a:r>
              <a:rPr lang="fa-IR" sz="2800" dirty="0">
                <a:latin typeface="Times New Roman" panose="02020603050405020304" pitchFamily="18" charset="0"/>
                <a:cs typeface="B Mitra" panose="00000400000000000000" pitchFamily="2" charset="-78"/>
              </a:rPr>
              <a:t> که به دنبال مقاومت به انسولین و هیپرانسولینمی ایجاد می‌شوند، باعث </a:t>
            </a:r>
            <a:r>
              <a:rPr lang="en-US" sz="2800" dirty="0">
                <a:latin typeface="Times New Roman" panose="02020603050405020304" pitchFamily="18" charset="0"/>
                <a:cs typeface="B Mitra" panose="00000400000000000000" pitchFamily="2" charset="-78"/>
              </a:rPr>
              <a:t>endometrial decidualization</a:t>
            </a:r>
            <a:r>
              <a:rPr lang="fa-IR" sz="2800" dirty="0">
                <a:latin typeface="Times New Roman" panose="02020603050405020304" pitchFamily="18" charset="0"/>
                <a:cs typeface="B Mitra" panose="00000400000000000000" pitchFamily="2" charset="-78"/>
              </a:rPr>
              <a:t> می شود</a:t>
            </a:r>
            <a:endParaRPr lang="en-US" sz="2800" dirty="0">
              <a:latin typeface="Times New Roman" panose="02020603050405020304" pitchFamily="18" charset="0"/>
              <a:cs typeface="B Mitra" panose="00000400000000000000" pitchFamily="2" charset="-78"/>
            </a:endParaRPr>
          </a:p>
        </p:txBody>
      </p:sp>
      <p:sp>
        <p:nvSpPr>
          <p:cNvPr id="5" name="Arrow: Right 4">
            <a:extLst>
              <a:ext uri="{FF2B5EF4-FFF2-40B4-BE49-F238E27FC236}">
                <a16:creationId xmlns:a16="http://schemas.microsoft.com/office/drawing/2014/main" id="{A48410C6-BC4B-2C03-1AA2-0807B4842505}"/>
              </a:ext>
            </a:extLst>
          </p:cNvPr>
          <p:cNvSpPr/>
          <p:nvPr/>
        </p:nvSpPr>
        <p:spPr>
          <a:xfrm>
            <a:off x="1832212" y="4694829"/>
            <a:ext cx="1050877" cy="504968"/>
          </a:xfrm>
          <a:prstGeom prst="rightArrow">
            <a:avLst/>
          </a:prstGeom>
          <a:solidFill>
            <a:schemeClr val="accent4">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Arrow: Right 5">
            <a:extLst>
              <a:ext uri="{FF2B5EF4-FFF2-40B4-BE49-F238E27FC236}">
                <a16:creationId xmlns:a16="http://schemas.microsoft.com/office/drawing/2014/main" id="{C7E4162A-95A2-AA68-33CA-4A5965F3E7F5}"/>
              </a:ext>
            </a:extLst>
          </p:cNvPr>
          <p:cNvSpPr/>
          <p:nvPr/>
        </p:nvSpPr>
        <p:spPr>
          <a:xfrm rot="10800000">
            <a:off x="4332027" y="4694829"/>
            <a:ext cx="1050877" cy="504968"/>
          </a:xfrm>
          <a:prstGeom prst="rightArrow">
            <a:avLst/>
          </a:prstGeom>
          <a:solidFill>
            <a:schemeClr val="accent4">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0931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0"/>
            <a:ext cx="12005256" cy="95534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dirty="0">
              <a:latin typeface="Times New Roman" panose="02020603050405020304" pitchFamily="18" charset="0"/>
              <a:cs typeface="B Mitra" panose="00000400000000000000" pitchFamily="2" charset="-78"/>
            </a:endParaRPr>
          </a:p>
        </p:txBody>
      </p:sp>
      <p:pic>
        <p:nvPicPr>
          <p:cNvPr id="4" name="Content Placeholder 3">
            <a:extLst>
              <a:ext uri="{FF2B5EF4-FFF2-40B4-BE49-F238E27FC236}">
                <a16:creationId xmlns:a16="http://schemas.microsoft.com/office/drawing/2014/main" id="{5F6644EE-4ABE-FBA2-7DDA-6283DA047ECB}"/>
              </a:ext>
            </a:extLst>
          </p:cNvPr>
          <p:cNvPicPr>
            <a:picLocks noGrp="1" noChangeAspect="1"/>
          </p:cNvPicPr>
          <p:nvPr>
            <p:ph idx="1"/>
          </p:nvPr>
        </p:nvPicPr>
        <p:blipFill>
          <a:blip r:embed="rId2"/>
          <a:stretch>
            <a:fillRect/>
          </a:stretch>
        </p:blipFill>
        <p:spPr>
          <a:xfrm>
            <a:off x="-1" y="1381077"/>
            <a:ext cx="7069541" cy="5476924"/>
          </a:xfrm>
          <a:prstGeom prst="rect">
            <a:avLst/>
          </a:prstGeom>
        </p:spPr>
      </p:pic>
      <p:sp>
        <p:nvSpPr>
          <p:cNvPr id="3" name="Title 1">
            <a:extLst>
              <a:ext uri="{FF2B5EF4-FFF2-40B4-BE49-F238E27FC236}">
                <a16:creationId xmlns:a16="http://schemas.microsoft.com/office/drawing/2014/main" id="{08E88C60-DAFE-6462-3407-72F51F7A44CB}"/>
              </a:ext>
            </a:extLst>
          </p:cNvPr>
          <p:cNvSpPr txBox="1">
            <a:spLocks/>
          </p:cNvSpPr>
          <p:nvPr/>
        </p:nvSpPr>
        <p:spPr>
          <a:xfrm>
            <a:off x="7069540" y="955343"/>
            <a:ext cx="5122459" cy="590265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fa-IR" sz="2800" dirty="0">
                <a:latin typeface="Times New Roman" panose="02020603050405020304" pitchFamily="18" charset="0"/>
                <a:cs typeface="B Mitra" panose="00000400000000000000" pitchFamily="2" charset="-78"/>
              </a:rPr>
              <a:t>1- لپتین در سطح </a:t>
            </a:r>
            <a:r>
              <a:rPr lang="fa-IR" sz="2800" b="1" dirty="0">
                <a:latin typeface="Times New Roman" panose="02020603050405020304" pitchFamily="18" charset="0"/>
                <a:cs typeface="B Mitra" panose="00000400000000000000" pitchFamily="2" charset="-78"/>
              </a:rPr>
              <a:t>تخمدان</a:t>
            </a:r>
            <a:r>
              <a:rPr lang="fa-IR" sz="2800" dirty="0">
                <a:latin typeface="Times New Roman" panose="02020603050405020304" pitchFamily="18" charset="0"/>
                <a:cs typeface="B Mitra" panose="00000400000000000000" pitchFamily="2" charset="-78"/>
              </a:rPr>
              <a:t> و </a:t>
            </a:r>
            <a:r>
              <a:rPr lang="fa-IR" sz="2800" b="1" dirty="0">
                <a:latin typeface="Times New Roman" panose="02020603050405020304" pitchFamily="18" charset="0"/>
                <a:cs typeface="B Mitra" panose="00000400000000000000" pitchFamily="2" charset="-78"/>
              </a:rPr>
              <a:t>آندومتر</a:t>
            </a:r>
            <a:r>
              <a:rPr lang="fa-IR" sz="2800" dirty="0">
                <a:latin typeface="Times New Roman" panose="02020603050405020304" pitchFamily="18" charset="0"/>
                <a:cs typeface="B Mitra" panose="00000400000000000000" pitchFamily="2" charset="-78"/>
              </a:rPr>
              <a:t> عمل می کند که باعث مهار استروئیدوژنز شده و در نتیجه باعث اختلال در رشد فولیکول غالب و بلوغ تخمک شده و پذیرش اپیتلیوم آندومتر را کاهش می دهد.</a:t>
            </a:r>
          </a:p>
          <a:p>
            <a:pPr algn="r" rtl="1"/>
            <a:r>
              <a:rPr lang="fa-IR" sz="2800" dirty="0">
                <a:latin typeface="Times New Roman" panose="02020603050405020304" pitchFamily="18" charset="0"/>
                <a:cs typeface="B Mitra" panose="00000400000000000000" pitchFamily="2" charset="-78"/>
              </a:rPr>
              <a:t> </a:t>
            </a:r>
          </a:p>
          <a:p>
            <a:pPr algn="r" rtl="1"/>
            <a:r>
              <a:rPr lang="fa-IR" sz="2800" dirty="0">
                <a:latin typeface="Times New Roman" panose="02020603050405020304" pitchFamily="18" charset="0"/>
                <a:cs typeface="B Mitra" panose="00000400000000000000" pitchFamily="2" charset="-78"/>
              </a:rPr>
              <a:t>2- سطوح بالای لپتین ممکن است به ایجاد مقاومت به انسولین محیطی و هایپرانسولینمی کمک کند.</a:t>
            </a:r>
          </a:p>
          <a:p>
            <a:pPr algn="r" rtl="1"/>
            <a:endParaRPr lang="fa-IR"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3- شرایط مقاومت انتخابی لپتین در سطح مرکزی که همراه با چاقی است، باعث کاهش تحریک </a:t>
            </a:r>
            <a:r>
              <a:rPr lang="en-US" sz="2800" dirty="0">
                <a:latin typeface="Times New Roman" panose="02020603050405020304" pitchFamily="18" charset="0"/>
                <a:cs typeface="B Mitra" panose="00000400000000000000" pitchFamily="2" charset="-78"/>
              </a:rPr>
              <a:t>GnRH</a:t>
            </a:r>
            <a:r>
              <a:rPr lang="fa-IR" sz="2800" dirty="0">
                <a:latin typeface="Times New Roman" panose="02020603050405020304" pitchFamily="18" charset="0"/>
                <a:cs typeface="B Mitra" panose="00000400000000000000" pitchFamily="2" charset="-78"/>
              </a:rPr>
              <a:t> می شود.</a:t>
            </a:r>
            <a:endParaRPr lang="en-US" sz="2800" dirty="0">
              <a:latin typeface="Times New Roman" panose="02020603050405020304" pitchFamily="18" charset="0"/>
              <a:cs typeface="B Mitra" panose="00000400000000000000" pitchFamily="2" charset="-78"/>
            </a:endParaRPr>
          </a:p>
        </p:txBody>
      </p:sp>
      <p:sp>
        <p:nvSpPr>
          <p:cNvPr id="5" name="Smiley Face 4">
            <a:extLst>
              <a:ext uri="{FF2B5EF4-FFF2-40B4-BE49-F238E27FC236}">
                <a16:creationId xmlns:a16="http://schemas.microsoft.com/office/drawing/2014/main" id="{A8BE8DC3-971D-7811-C0A3-70CCFF52EE90}"/>
              </a:ext>
            </a:extLst>
          </p:cNvPr>
          <p:cNvSpPr/>
          <p:nvPr/>
        </p:nvSpPr>
        <p:spPr>
          <a:xfrm>
            <a:off x="1787857" y="4653886"/>
            <a:ext cx="696036" cy="689212"/>
          </a:xfrm>
          <a:prstGeom prst="smileyFac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2F8325E4-A78D-423E-8C0B-211D3E698A6B}"/>
              </a:ext>
            </a:extLst>
          </p:cNvPr>
          <p:cNvSpPr/>
          <p:nvPr/>
        </p:nvSpPr>
        <p:spPr>
          <a:xfrm>
            <a:off x="4831307" y="5343098"/>
            <a:ext cx="730156" cy="648268"/>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FD1A51FC-0368-7EFD-AB17-B5A5F6F7B379}"/>
              </a:ext>
            </a:extLst>
          </p:cNvPr>
          <p:cNvSpPr/>
          <p:nvPr/>
        </p:nvSpPr>
        <p:spPr>
          <a:xfrm>
            <a:off x="4933666" y="4312693"/>
            <a:ext cx="627797" cy="604671"/>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0406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0"/>
            <a:ext cx="12005256" cy="95534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dirty="0">
              <a:latin typeface="Times New Roman" panose="02020603050405020304" pitchFamily="18" charset="0"/>
              <a:cs typeface="B Mitra" panose="00000400000000000000" pitchFamily="2" charset="-78"/>
            </a:endParaRPr>
          </a:p>
        </p:txBody>
      </p:sp>
      <p:pic>
        <p:nvPicPr>
          <p:cNvPr id="4" name="Content Placeholder 3">
            <a:extLst>
              <a:ext uri="{FF2B5EF4-FFF2-40B4-BE49-F238E27FC236}">
                <a16:creationId xmlns:a16="http://schemas.microsoft.com/office/drawing/2014/main" id="{5F6644EE-4ABE-FBA2-7DDA-6283DA047ECB}"/>
              </a:ext>
            </a:extLst>
          </p:cNvPr>
          <p:cNvPicPr>
            <a:picLocks noGrp="1" noChangeAspect="1"/>
          </p:cNvPicPr>
          <p:nvPr>
            <p:ph idx="1"/>
          </p:nvPr>
        </p:nvPicPr>
        <p:blipFill>
          <a:blip r:embed="rId2"/>
          <a:stretch>
            <a:fillRect/>
          </a:stretch>
        </p:blipFill>
        <p:spPr>
          <a:xfrm>
            <a:off x="-1" y="1381077"/>
            <a:ext cx="7069541" cy="5476924"/>
          </a:xfrm>
          <a:prstGeom prst="rect">
            <a:avLst/>
          </a:prstGeom>
        </p:spPr>
      </p:pic>
      <p:sp>
        <p:nvSpPr>
          <p:cNvPr id="3" name="Title 1">
            <a:extLst>
              <a:ext uri="{FF2B5EF4-FFF2-40B4-BE49-F238E27FC236}">
                <a16:creationId xmlns:a16="http://schemas.microsoft.com/office/drawing/2014/main" id="{08E88C60-DAFE-6462-3407-72F51F7A44CB}"/>
              </a:ext>
            </a:extLst>
          </p:cNvPr>
          <p:cNvSpPr txBox="1">
            <a:spLocks/>
          </p:cNvSpPr>
          <p:nvPr/>
        </p:nvSpPr>
        <p:spPr>
          <a:xfrm>
            <a:off x="7069540" y="955343"/>
            <a:ext cx="5122459" cy="590265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fa-IR" sz="2800" dirty="0">
                <a:latin typeface="Times New Roman" panose="02020603050405020304" pitchFamily="18" charset="0"/>
                <a:cs typeface="B Mitra" panose="00000400000000000000" pitchFamily="2" charset="-78"/>
              </a:rPr>
              <a:t>4- در چاقی، به ویژه فنوتیپ شکمی آن، افزایش </a:t>
            </a:r>
            <a:r>
              <a:rPr lang="en-US" sz="2800" dirty="0">
                <a:latin typeface="Times New Roman" panose="02020603050405020304" pitchFamily="18" charset="0"/>
                <a:cs typeface="B Mitra" panose="00000400000000000000" pitchFamily="2" charset="-78"/>
              </a:rPr>
              <a:t>E2، E1</a:t>
            </a:r>
            <a:r>
              <a:rPr lang="fa-IR" sz="2800" dirty="0">
                <a:latin typeface="Times New Roman" panose="02020603050405020304" pitchFamily="18" charset="0"/>
                <a:cs typeface="B Mitra" panose="00000400000000000000" pitchFamily="2" charset="-78"/>
              </a:rPr>
              <a:t> و برخی از آندروژن ها مانند </a:t>
            </a:r>
            <a:r>
              <a:rPr lang="en-US" sz="2800" dirty="0">
                <a:latin typeface="Times New Roman" panose="02020603050405020304" pitchFamily="18" charset="0"/>
                <a:cs typeface="B Mitra" panose="00000400000000000000" pitchFamily="2" charset="-78"/>
              </a:rPr>
              <a:t>T، DHT، </a:t>
            </a:r>
            <a:r>
              <a:rPr lang="fa-IR" sz="2800" dirty="0">
                <a:latin typeface="Times New Roman" panose="02020603050405020304" pitchFamily="18" charset="0"/>
                <a:cs typeface="B Mitra" panose="00000400000000000000" pitchFamily="2" charset="-78"/>
              </a:rPr>
              <a:t>آندروستندیون و </a:t>
            </a:r>
            <a:r>
              <a:rPr lang="en-US" sz="2800" dirty="0">
                <a:latin typeface="Times New Roman" panose="02020603050405020304" pitchFamily="18" charset="0"/>
                <a:cs typeface="B Mitra" panose="00000400000000000000" pitchFamily="2" charset="-78"/>
              </a:rPr>
              <a:t>DHEA</a:t>
            </a:r>
            <a:r>
              <a:rPr lang="fa-IR" sz="2800" dirty="0">
                <a:latin typeface="Times New Roman" panose="02020603050405020304" pitchFamily="18" charset="0"/>
                <a:cs typeface="B Mitra" panose="00000400000000000000" pitchFamily="2" charset="-78"/>
              </a:rPr>
              <a:t> برای افزایش سنتز و ذخیره سازی در سطح بافت چربی و همزمان کاهش در سطوح</a:t>
            </a:r>
            <a:r>
              <a:rPr lang="en-US" sz="2800" dirty="0">
                <a:latin typeface="Times New Roman" panose="02020603050405020304" pitchFamily="18" charset="0"/>
                <a:cs typeface="B Mitra" panose="00000400000000000000" pitchFamily="2" charset="-78"/>
              </a:rPr>
              <a:t>SHBG </a:t>
            </a:r>
            <a:r>
              <a:rPr lang="fa-IR" sz="2800" dirty="0">
                <a:latin typeface="Times New Roman" panose="02020603050405020304" pitchFamily="18" charset="0"/>
                <a:cs typeface="B Mitra" panose="00000400000000000000" pitchFamily="2" charset="-78"/>
              </a:rPr>
              <a:t> در گردش، در نتیجه افزایش تحویل آندروژن‌ها و استروژن‌ها به بافت‌های هدف را داریم. </a:t>
            </a:r>
          </a:p>
          <a:p>
            <a:pPr algn="r" rtl="1"/>
            <a:endParaRPr lang="fa-IR"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5- قرار گرفتن تخمدان در سطوح بالای آندروژن باعث آترزی زودرس فولیکولی می شود و در نتیجه به عدم تخمک گذاری کمک می کند. از سوی دیگر، هیپراستروژنمی ممکن است اثر مضری بر پذیرش آندومتر داشته باشد و در نتیجه به ناباروری کمک کند.</a:t>
            </a:r>
            <a:endParaRPr lang="en-US" sz="2800" dirty="0">
              <a:latin typeface="Times New Roman" panose="02020603050405020304" pitchFamily="18" charset="0"/>
              <a:cs typeface="B Mitra" panose="00000400000000000000" pitchFamily="2" charset="-78"/>
            </a:endParaRPr>
          </a:p>
        </p:txBody>
      </p:sp>
      <p:sp>
        <p:nvSpPr>
          <p:cNvPr id="5" name="Smiley Face 4">
            <a:extLst>
              <a:ext uri="{FF2B5EF4-FFF2-40B4-BE49-F238E27FC236}">
                <a16:creationId xmlns:a16="http://schemas.microsoft.com/office/drawing/2014/main" id="{A8BE8DC3-971D-7811-C0A3-70CCFF52EE90}"/>
              </a:ext>
            </a:extLst>
          </p:cNvPr>
          <p:cNvSpPr/>
          <p:nvPr/>
        </p:nvSpPr>
        <p:spPr>
          <a:xfrm>
            <a:off x="1787857" y="4653886"/>
            <a:ext cx="696036" cy="689212"/>
          </a:xfrm>
          <a:prstGeom prst="smileyFac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2F8325E4-A78D-423E-8C0B-211D3E698A6B}"/>
              </a:ext>
            </a:extLst>
          </p:cNvPr>
          <p:cNvSpPr/>
          <p:nvPr/>
        </p:nvSpPr>
        <p:spPr>
          <a:xfrm>
            <a:off x="4831307" y="5343098"/>
            <a:ext cx="730156" cy="648268"/>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FD1A51FC-0368-7EFD-AB17-B5A5F6F7B379}"/>
              </a:ext>
            </a:extLst>
          </p:cNvPr>
          <p:cNvSpPr/>
          <p:nvPr/>
        </p:nvSpPr>
        <p:spPr>
          <a:xfrm>
            <a:off x="4933666" y="4312693"/>
            <a:ext cx="627797" cy="604671"/>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76923A91-4D9C-BE33-62B4-0E120ED49E53}"/>
              </a:ext>
            </a:extLst>
          </p:cNvPr>
          <p:cNvSpPr/>
          <p:nvPr/>
        </p:nvSpPr>
        <p:spPr>
          <a:xfrm>
            <a:off x="6387152" y="3753134"/>
            <a:ext cx="627797" cy="604671"/>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27E45E38-4154-C5C3-0FB4-B88F090F5D6B}"/>
              </a:ext>
            </a:extLst>
          </p:cNvPr>
          <p:cNvSpPr/>
          <p:nvPr/>
        </p:nvSpPr>
        <p:spPr>
          <a:xfrm>
            <a:off x="436728" y="5424985"/>
            <a:ext cx="661917" cy="648268"/>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3506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r>
              <a:rPr lang="fa-IR" sz="2800" dirty="0">
                <a:latin typeface="Times New Roman" panose="02020603050405020304" pitchFamily="18" charset="0"/>
                <a:cs typeface="B Mitra" panose="00000400000000000000" pitchFamily="2" charset="-78"/>
              </a:rPr>
              <a:t>می توان نتیجه گرفت که لپتین مولکولی است که </a:t>
            </a:r>
            <a:r>
              <a:rPr lang="fa-IR" sz="2800" u="sng" dirty="0">
                <a:latin typeface="Times New Roman" panose="02020603050405020304" pitchFamily="18" charset="0"/>
                <a:cs typeface="B Mitra" panose="00000400000000000000" pitchFamily="2" charset="-78"/>
              </a:rPr>
              <a:t>تولید مثل و تغذیه انسان </a:t>
            </a:r>
            <a:r>
              <a:rPr lang="fa-IR" sz="2800" dirty="0">
                <a:latin typeface="Times New Roman" panose="02020603050405020304" pitchFamily="18" charset="0"/>
                <a:cs typeface="B Mitra" panose="00000400000000000000" pitchFamily="2" charset="-78"/>
              </a:rPr>
              <a:t>را به هم مرتبط می کند. </a:t>
            </a:r>
          </a:p>
          <a:p>
            <a:pPr algn="r" rtl="1"/>
            <a:r>
              <a:rPr lang="fa-IR" sz="2800" dirty="0">
                <a:latin typeface="Times New Roman" panose="02020603050405020304" pitchFamily="18" charset="0"/>
                <a:cs typeface="B Mitra" panose="00000400000000000000" pitchFamily="2" charset="-78"/>
              </a:rPr>
              <a:t>سطوح محیطی لپتین به طور مستقیم با میزان چربی بدن مرتبط است. بنابراین، شرایط نقص وزن بدن باعث کاهش سطح لپتین می شود که به خودی خود باروری را سرکوب می کند، در حالی که شرایط اضافه وزن بدن با افزایش ترشح لپتین همراه است. با این حال، اکثر اشکال چاقی با شرایط مقاومت به لپتین، حداقل در سطح مرکزی مشخص می شوند، احتمالاً از طریق کاهش بیان گیرنده لپتین.</a:t>
            </a:r>
            <a:endParaRPr lang="en-US" sz="2800" dirty="0">
              <a:latin typeface="Times New Roman" panose="02020603050405020304" pitchFamily="18" charset="0"/>
              <a:cs typeface="B Mitra" panose="00000400000000000000" pitchFamily="2" charset="-78"/>
            </a:endParaRPr>
          </a:p>
          <a:p>
            <a:pPr marL="0" indent="0" algn="ctr" rtl="1">
              <a:buNone/>
            </a:pPr>
            <a:r>
              <a:rPr lang="fa-IR" sz="3600" b="1" dirty="0">
                <a:latin typeface="Times New Roman" panose="02020603050405020304" pitchFamily="18" charset="0"/>
                <a:cs typeface="B Mitra" panose="00000400000000000000" pitchFamily="2" charset="-78"/>
              </a:rPr>
              <a:t>هیپرلپتینمی مشاهده شده در چاقی ممکن است به دلیل ایجاد مقاومت به لپتین، مشابه مقاومت به انسولین، در هیپوگنادیسم و ناباروری نقش داشته باشد. </a:t>
            </a:r>
            <a:r>
              <a:rPr lang="fa-IR" sz="3600" b="1" dirty="0">
                <a:solidFill>
                  <a:srgbClr val="FF0000"/>
                </a:solidFill>
                <a:latin typeface="Times New Roman" panose="02020603050405020304" pitchFamily="18" charset="0"/>
                <a:cs typeface="B Mitra" panose="00000400000000000000" pitchFamily="2" charset="-78"/>
              </a:rPr>
              <a:t>بنابراین، اثر تنظیمی لپتین بر عملکرد تولید مثل به نظر می رسد</a:t>
            </a:r>
            <a:r>
              <a:rPr lang="en-US" sz="3600" b="1" dirty="0">
                <a:solidFill>
                  <a:srgbClr val="FF0000"/>
                </a:solidFill>
                <a:latin typeface="Times New Roman" panose="02020603050405020304" pitchFamily="18" charset="0"/>
                <a:cs typeface="B Mitra" panose="00000400000000000000" pitchFamily="2" charset="-78"/>
              </a:rPr>
              <a:t>U </a:t>
            </a:r>
            <a:r>
              <a:rPr lang="fa-IR" sz="3600" b="1" dirty="0">
                <a:solidFill>
                  <a:srgbClr val="FF0000"/>
                </a:solidFill>
                <a:latin typeface="Times New Roman" panose="02020603050405020304" pitchFamily="18" charset="0"/>
                <a:cs typeface="B Mitra" panose="00000400000000000000" pitchFamily="2" charset="-78"/>
              </a:rPr>
              <a:t> شکل است، با نقش محافظتی در غلظت های پایین و پاتولوژیک در غلظت های بالا.</a:t>
            </a:r>
          </a:p>
        </p:txBody>
      </p:sp>
    </p:spTree>
    <p:extLst>
      <p:ext uri="{BB962C8B-B14F-4D97-AF65-F5344CB8AC3E}">
        <p14:creationId xmlns:p14="http://schemas.microsoft.com/office/powerpoint/2010/main" val="2661420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6322139" y="1434564"/>
            <a:ext cx="5869860" cy="5423435"/>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اهمیت پاتولوژیک لپتین در تولید مثل انسان ممکن است با این واقعیت روشن شود که تنظیم‌زدایی سطح لپتین مسئول پیدایش طیف گسترده‌ای از اختلالات مرتبط با بارداری و تولید مثل از جمله </a:t>
            </a:r>
            <a:r>
              <a:rPr lang="en-US" sz="2800" dirty="0">
                <a:latin typeface="Times New Roman" panose="02020603050405020304" pitchFamily="18" charset="0"/>
                <a:cs typeface="B Mitra" panose="00000400000000000000" pitchFamily="2" charset="-78"/>
              </a:rPr>
              <a:t>GDM، FGR، PE، PCOS، RPL</a:t>
            </a:r>
            <a:r>
              <a:rPr lang="fa-IR" sz="2800" dirty="0">
                <a:latin typeface="Times New Roman" panose="02020603050405020304" pitchFamily="18" charset="0"/>
                <a:cs typeface="B Mitra" panose="00000400000000000000" pitchFamily="2" charset="-78"/>
              </a:rPr>
              <a:t> و ناباروری است. </a:t>
            </a:r>
            <a:endParaRPr lang="en-US"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لپتین به طور غیرمستقیم از طریق کنترل </a:t>
            </a:r>
            <a:r>
              <a:rPr lang="en-US" sz="2800" dirty="0">
                <a:latin typeface="Times New Roman" panose="02020603050405020304" pitchFamily="18" charset="0"/>
                <a:cs typeface="B Mitra" panose="00000400000000000000" pitchFamily="2" charset="-78"/>
              </a:rPr>
              <a:t>LH</a:t>
            </a:r>
            <a:r>
              <a:rPr lang="fa-IR" sz="2800" dirty="0">
                <a:latin typeface="Times New Roman" panose="02020603050405020304" pitchFamily="18" charset="0"/>
                <a:cs typeface="B Mitra" panose="00000400000000000000" pitchFamily="2" charset="-78"/>
              </a:rPr>
              <a:t> و ترشح </a:t>
            </a:r>
            <a:r>
              <a:rPr lang="en-US" sz="2800" dirty="0">
                <a:latin typeface="Times New Roman" panose="02020603050405020304" pitchFamily="18" charset="0"/>
                <a:cs typeface="B Mitra" panose="00000400000000000000" pitchFamily="2" charset="-78"/>
              </a:rPr>
              <a:t>FSH</a:t>
            </a:r>
            <a:r>
              <a:rPr lang="fa-IR" sz="2800" dirty="0">
                <a:latin typeface="Times New Roman" panose="02020603050405020304" pitchFamily="18" charset="0"/>
                <a:cs typeface="B Mitra" panose="00000400000000000000" pitchFamily="2" charset="-78"/>
              </a:rPr>
              <a:t> در تنظیم فولیکولوژنز تخمدان شرکت می کند. </a:t>
            </a:r>
          </a:p>
          <a:p>
            <a:pPr algn="r" rtl="1"/>
            <a:r>
              <a:rPr lang="fa-IR" sz="2800" dirty="0">
                <a:latin typeface="Times New Roman" panose="02020603050405020304" pitchFamily="18" charset="0"/>
                <a:cs typeface="B Mitra" panose="00000400000000000000" pitchFamily="2" charset="-78"/>
              </a:rPr>
              <a:t>شواهد جدیدتر نشان می دهد که لپتین همچنین دارای اثرات تنظیمی مستقیم بر روی فولیکول در حال رشد است.</a:t>
            </a:r>
          </a:p>
        </p:txBody>
      </p:sp>
      <p:pic>
        <p:nvPicPr>
          <p:cNvPr id="4" name="Picture 3">
            <a:extLst>
              <a:ext uri="{FF2B5EF4-FFF2-40B4-BE49-F238E27FC236}">
                <a16:creationId xmlns:a16="http://schemas.microsoft.com/office/drawing/2014/main" id="{0CCC8371-38AC-1933-98E8-E0D9806C8209}"/>
              </a:ext>
            </a:extLst>
          </p:cNvPr>
          <p:cNvPicPr>
            <a:picLocks noChangeAspect="1"/>
          </p:cNvPicPr>
          <p:nvPr/>
        </p:nvPicPr>
        <p:blipFill>
          <a:blip r:embed="rId2"/>
          <a:stretch>
            <a:fillRect/>
          </a:stretch>
        </p:blipFill>
        <p:spPr>
          <a:xfrm>
            <a:off x="0" y="2214846"/>
            <a:ext cx="6322139" cy="3066837"/>
          </a:xfrm>
          <a:prstGeom prst="rect">
            <a:avLst/>
          </a:prstGeom>
        </p:spPr>
      </p:pic>
    </p:spTree>
    <p:extLst>
      <p:ext uri="{BB962C8B-B14F-4D97-AF65-F5344CB8AC3E}">
        <p14:creationId xmlns:p14="http://schemas.microsoft.com/office/powerpoint/2010/main" val="21737357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dirty="0">
                <a:latin typeface="Times New Roman" panose="02020603050405020304" pitchFamily="18" charset="0"/>
                <a:cs typeface="B Mitra" panose="00000400000000000000" pitchFamily="2" charset="-78"/>
              </a:rPr>
              <a:t>آنالوگ لپتین، </a:t>
            </a:r>
            <a:r>
              <a:rPr lang="fa-IR" sz="2800" b="1" dirty="0">
                <a:solidFill>
                  <a:srgbClr val="FF0000"/>
                </a:solidFill>
                <a:latin typeface="Times New Roman" panose="02020603050405020304" pitchFamily="18" charset="0"/>
                <a:cs typeface="B Mitra" panose="00000400000000000000" pitchFamily="2" charset="-78"/>
              </a:rPr>
              <a:t>مترلپتین</a:t>
            </a:r>
            <a:r>
              <a:rPr lang="fa-IR" sz="2800" dirty="0">
                <a:latin typeface="Times New Roman" panose="02020603050405020304" pitchFamily="18" charset="0"/>
                <a:cs typeface="B Mitra" panose="00000400000000000000" pitchFamily="2" charset="-78"/>
              </a:rPr>
              <a:t> انسانی اولین بار در ژاپن در سال 2013، در ایالات متحده در فوریه 2014 و در اروپا در سال 2018 تأیید شد.</a:t>
            </a:r>
          </a:p>
          <a:p>
            <a:pPr algn="r" rtl="1"/>
            <a:r>
              <a:rPr lang="fa-IR" sz="2800" dirty="0">
                <a:latin typeface="Times New Roman" panose="02020603050405020304" pitchFamily="18" charset="0"/>
                <a:cs typeface="B Mitra" panose="00000400000000000000" pitchFamily="2" charset="-78"/>
              </a:rPr>
              <a:t>در ایالات متحده به عنوان درمانی برای </a:t>
            </a:r>
            <a:r>
              <a:rPr lang="fa-IR" sz="2800" dirty="0">
                <a:solidFill>
                  <a:srgbClr val="FF0000"/>
                </a:solidFill>
                <a:latin typeface="Times New Roman" panose="02020603050405020304" pitchFamily="18" charset="0"/>
                <a:cs typeface="B Mitra" panose="00000400000000000000" pitchFamily="2" charset="-78"/>
              </a:rPr>
              <a:t>عوارض کمبود لپتین و برای دیابت و هیپرتری گلیسیریدمی</a:t>
            </a:r>
            <a:r>
              <a:rPr lang="fa-IR" sz="2800" dirty="0">
                <a:latin typeface="Times New Roman" panose="02020603050405020304" pitchFamily="18" charset="0"/>
                <a:cs typeface="B Mitra" panose="00000400000000000000" pitchFamily="2" charset="-78"/>
              </a:rPr>
              <a:t> نشان داده شده است. </a:t>
            </a:r>
          </a:p>
          <a:p>
            <a:pPr algn="r" rtl="1"/>
            <a:r>
              <a:rPr lang="fa-IR" sz="2800" dirty="0">
                <a:latin typeface="Times New Roman" panose="02020603050405020304" pitchFamily="18" charset="0"/>
                <a:cs typeface="B Mitra" panose="00000400000000000000" pitchFamily="2" charset="-78"/>
              </a:rPr>
              <a:t>در اروپا</a:t>
            </a:r>
            <a:r>
              <a:rPr lang="en-US" sz="2800" dirty="0">
                <a:latin typeface="Times New Roman" panose="02020603050405020304" pitchFamily="18" charset="0"/>
                <a:cs typeface="B Mitra" panose="00000400000000000000" pitchFamily="2" charset="-78"/>
              </a:rPr>
              <a:t>، </a:t>
            </a:r>
            <a:r>
              <a:rPr lang="fa-IR" sz="2800" dirty="0">
                <a:latin typeface="Times New Roman" panose="02020603050405020304" pitchFamily="18" charset="0"/>
                <a:cs typeface="B Mitra" panose="00000400000000000000" pitchFamily="2" charset="-78"/>
              </a:rPr>
              <a:t>مترلپتین باید علاوه بر رژیم غذایی برای </a:t>
            </a:r>
            <a:r>
              <a:rPr lang="fa-IR" sz="2800" dirty="0">
                <a:solidFill>
                  <a:srgbClr val="FF0000"/>
                </a:solidFill>
                <a:latin typeface="Times New Roman" panose="02020603050405020304" pitchFamily="18" charset="0"/>
                <a:cs typeface="B Mitra" panose="00000400000000000000" pitchFamily="2" charset="-78"/>
              </a:rPr>
              <a:t>درمان لیپودیستروفی</a:t>
            </a:r>
            <a:r>
              <a:rPr lang="fa-IR" sz="2800" dirty="0">
                <a:latin typeface="Times New Roman" panose="02020603050405020304" pitchFamily="18" charset="0"/>
                <a:cs typeface="B Mitra" panose="00000400000000000000" pitchFamily="2" charset="-78"/>
              </a:rPr>
              <a:t>، که در آن بیماران دچار از دست دادن بافت چربی زیر پوست و تجمع چربی در سایر نقاط بدن مانند کبد و ماهیچه ها هستند، استفاده شود. </a:t>
            </a:r>
          </a:p>
          <a:p>
            <a:pPr algn="r" rtl="1"/>
            <a:r>
              <a:rPr lang="fa-IR" sz="2800" dirty="0">
                <a:latin typeface="Times New Roman" panose="02020603050405020304" pitchFamily="18" charset="0"/>
                <a:cs typeface="B Mitra" panose="00000400000000000000" pitchFamily="2" charset="-78"/>
              </a:rPr>
              <a:t>خدمات بهداشت ملی در انگلستان درمان مترلپتین را برای همه مبتلایان به </a:t>
            </a:r>
            <a:r>
              <a:rPr lang="fa-IR" sz="2800" dirty="0">
                <a:solidFill>
                  <a:srgbClr val="FF0000"/>
                </a:solidFill>
                <a:latin typeface="Times New Roman" panose="02020603050405020304" pitchFamily="18" charset="0"/>
                <a:cs typeface="B Mitra" panose="00000400000000000000" pitchFamily="2" charset="-78"/>
              </a:rPr>
              <a:t>کمبود مادرزادی لپتین </a:t>
            </a:r>
            <a:r>
              <a:rPr lang="fa-IR" sz="2800" dirty="0">
                <a:latin typeface="Times New Roman" panose="02020603050405020304" pitchFamily="18" charset="0"/>
                <a:cs typeface="B Mitra" panose="00000400000000000000" pitchFamily="2" charset="-78"/>
              </a:rPr>
              <a:t>بدون در نظر گرفتن سن، از اول آوریل 2019 آغاز کرده است.</a:t>
            </a:r>
            <a:endParaRPr lang="en-US"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یک مطالعه نشان داده که مترلپتین، </a:t>
            </a:r>
            <a:r>
              <a:rPr lang="fa-IR" sz="2800" dirty="0">
                <a:solidFill>
                  <a:srgbClr val="FF0000"/>
                </a:solidFill>
                <a:latin typeface="Times New Roman" panose="02020603050405020304" pitchFamily="18" charset="0"/>
                <a:cs typeface="B Mitra" panose="00000400000000000000" pitchFamily="2" charset="-78"/>
              </a:rPr>
              <a:t>سطح</a:t>
            </a:r>
            <a:r>
              <a:rPr lang="en-US" sz="2800" dirty="0">
                <a:solidFill>
                  <a:srgbClr val="FF0000"/>
                </a:solidFill>
                <a:latin typeface="Times New Roman" panose="02020603050405020304" pitchFamily="18" charset="0"/>
                <a:cs typeface="B Mitra" panose="00000400000000000000" pitchFamily="2" charset="-78"/>
              </a:rPr>
              <a:t>A1c </a:t>
            </a:r>
            <a:r>
              <a:rPr lang="fa-IR" sz="2800" dirty="0">
                <a:solidFill>
                  <a:srgbClr val="FF0000"/>
                </a:solidFill>
                <a:latin typeface="Times New Roman" panose="02020603050405020304" pitchFamily="18" charset="0"/>
                <a:cs typeface="B Mitra" panose="00000400000000000000" pitchFamily="2" charset="-78"/>
              </a:rPr>
              <a:t> و تری گلیسیرید را کاهش</a:t>
            </a:r>
            <a:r>
              <a:rPr lang="fa-IR" sz="2800" dirty="0">
                <a:latin typeface="Times New Roman" panose="02020603050405020304" pitchFamily="18" charset="0"/>
                <a:cs typeface="B Mitra" panose="00000400000000000000" pitchFamily="2" charset="-78"/>
              </a:rPr>
              <a:t> داده و نشانگرهای زیستی </a:t>
            </a:r>
            <a:r>
              <a:rPr lang="en-US" sz="2800" dirty="0">
                <a:latin typeface="Times New Roman" panose="02020603050405020304" pitchFamily="18" charset="0"/>
                <a:cs typeface="B Mitra" panose="00000400000000000000" pitchFamily="2" charset="-78"/>
              </a:rPr>
              <a:t>NAFLD </a:t>
            </a:r>
            <a:r>
              <a:rPr lang="fa-IR" sz="2800" dirty="0">
                <a:latin typeface="Times New Roman" panose="02020603050405020304" pitchFamily="18" charset="0"/>
                <a:cs typeface="B Mitra" panose="00000400000000000000" pitchFamily="2" charset="-78"/>
              </a:rPr>
              <a:t>را در کودکان مبتلا به لیپودیستروفی بهبود بخشید.</a:t>
            </a:r>
          </a:p>
        </p:txBody>
      </p:sp>
    </p:spTree>
    <p:extLst>
      <p:ext uri="{BB962C8B-B14F-4D97-AF65-F5344CB8AC3E}">
        <p14:creationId xmlns:p14="http://schemas.microsoft.com/office/powerpoint/2010/main" val="11600482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نتیجه گیری</a:t>
            </a:r>
            <a:endParaRPr lang="en-US" sz="4400" b="1"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4762500" y="1434565"/>
            <a:ext cx="7429500" cy="5309672"/>
          </a:xfrm>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fa-IR" sz="2800" dirty="0">
                <a:latin typeface="Times New Roman" panose="02020603050405020304" pitchFamily="18" charset="0"/>
                <a:cs typeface="B Mitra" panose="00000400000000000000" pitchFamily="2" charset="-78"/>
              </a:rPr>
              <a:t>کاربرد دیگر آنالوگ لپتین در </a:t>
            </a:r>
            <a:r>
              <a:rPr lang="fa-IR" sz="2800" dirty="0">
                <a:solidFill>
                  <a:srgbClr val="FF0000"/>
                </a:solidFill>
                <a:latin typeface="Times New Roman" panose="02020603050405020304" pitchFamily="18" charset="0"/>
                <a:cs typeface="B Mitra" panose="00000400000000000000" pitchFamily="2" charset="-78"/>
              </a:rPr>
              <a:t>درمان بی اشتهایی عصبی</a:t>
            </a:r>
            <a:r>
              <a:rPr lang="fa-IR" sz="2800" dirty="0">
                <a:latin typeface="Times New Roman" panose="02020603050405020304" pitchFamily="18" charset="0"/>
                <a:cs typeface="B Mitra" panose="00000400000000000000" pitchFamily="2" charset="-78"/>
              </a:rPr>
              <a:t> است.</a:t>
            </a:r>
          </a:p>
          <a:p>
            <a:pPr algn="r" rtl="1">
              <a:lnSpc>
                <a:spcPct val="150000"/>
              </a:lnSpc>
            </a:pPr>
            <a:r>
              <a:rPr lang="fa-IR" sz="2800" dirty="0">
                <a:latin typeface="Times New Roman" panose="02020603050405020304" pitchFamily="18" charset="0"/>
                <a:cs typeface="B Mitra" panose="00000400000000000000" pitchFamily="2" charset="-78"/>
              </a:rPr>
              <a:t>داده‌هایی وجود دارد که نشان می‌دهد مترلپتین ممکن است </a:t>
            </a:r>
            <a:r>
              <a:rPr lang="fa-IR" sz="2800" b="1" dirty="0">
                <a:solidFill>
                  <a:srgbClr val="FF0000"/>
                </a:solidFill>
                <a:latin typeface="Times New Roman" panose="02020603050405020304" pitchFamily="18" charset="0"/>
                <a:cs typeface="B Mitra" panose="00000400000000000000" pitchFamily="2" charset="-78"/>
              </a:rPr>
              <a:t>باروری را به دلیل اثرات بر </a:t>
            </a:r>
            <a:r>
              <a:rPr lang="en-US" sz="2800" b="1" dirty="0">
                <a:solidFill>
                  <a:srgbClr val="FF0000"/>
                </a:solidFill>
                <a:latin typeface="Times New Roman" panose="02020603050405020304" pitchFamily="18" charset="0"/>
                <a:cs typeface="B Mitra" panose="00000400000000000000" pitchFamily="2" charset="-78"/>
              </a:rPr>
              <a:t>LH، </a:t>
            </a:r>
            <a:r>
              <a:rPr lang="fa-IR" sz="2800" b="1" dirty="0">
                <a:solidFill>
                  <a:srgbClr val="FF0000"/>
                </a:solidFill>
                <a:latin typeface="Times New Roman" panose="02020603050405020304" pitchFamily="18" charset="0"/>
                <a:cs typeface="B Mitra" panose="00000400000000000000" pitchFamily="2" charset="-78"/>
              </a:rPr>
              <a:t>و در نتیجه احتمال بارداری ناخواسته افزایش</a:t>
            </a:r>
            <a:r>
              <a:rPr lang="fa-IR" sz="2800" dirty="0">
                <a:latin typeface="Times New Roman" panose="02020603050405020304" pitchFamily="18" charset="0"/>
                <a:cs typeface="B Mitra" panose="00000400000000000000" pitchFamily="2" charset="-78"/>
              </a:rPr>
              <a:t> دهد. مطالعات حیوانی هیچ اثر نامطلوبی بر باروری زن یا مرد نشان نداد.</a:t>
            </a:r>
          </a:p>
          <a:p>
            <a:pPr algn="r" rtl="1">
              <a:lnSpc>
                <a:spcPct val="150000"/>
              </a:lnSpc>
            </a:pPr>
            <a:r>
              <a:rPr lang="fa-IR" sz="2800" dirty="0">
                <a:latin typeface="Times New Roman" panose="02020603050405020304" pitchFamily="18" charset="0"/>
                <a:cs typeface="B Mitra" panose="00000400000000000000" pitchFamily="2" charset="-78"/>
              </a:rPr>
              <a:t>عوارض جانبی رایج: کاهش وزن و ایجاد آنتی بادی های ضد مترلپتین است.</a:t>
            </a:r>
          </a:p>
        </p:txBody>
      </p:sp>
      <p:pic>
        <p:nvPicPr>
          <p:cNvPr id="4" name="Picture 3">
            <a:extLst>
              <a:ext uri="{FF2B5EF4-FFF2-40B4-BE49-F238E27FC236}">
                <a16:creationId xmlns:a16="http://schemas.microsoft.com/office/drawing/2014/main" id="{0EFF34A6-E2FF-7A21-FF58-3425766601E8}"/>
              </a:ext>
            </a:extLst>
          </p:cNvPr>
          <p:cNvPicPr>
            <a:picLocks noChangeAspect="1"/>
          </p:cNvPicPr>
          <p:nvPr/>
        </p:nvPicPr>
        <p:blipFill>
          <a:blip r:embed="rId2"/>
          <a:stretch>
            <a:fillRect/>
          </a:stretch>
        </p:blipFill>
        <p:spPr>
          <a:xfrm>
            <a:off x="0" y="1922463"/>
            <a:ext cx="4762500" cy="4333875"/>
          </a:xfrm>
          <a:prstGeom prst="rect">
            <a:avLst/>
          </a:prstGeom>
        </p:spPr>
      </p:pic>
    </p:spTree>
    <p:extLst>
      <p:ext uri="{BB962C8B-B14F-4D97-AF65-F5344CB8AC3E}">
        <p14:creationId xmlns:p14="http://schemas.microsoft.com/office/powerpoint/2010/main" val="10979469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مقدمه</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6892119" y="1664753"/>
            <a:ext cx="5059474" cy="5079483"/>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lnSpc>
                <a:spcPct val="150000"/>
              </a:lnSpc>
            </a:pPr>
            <a:r>
              <a:rPr lang="fa-IR" sz="2800" b="1" dirty="0">
                <a:latin typeface="Times New Roman" panose="02020603050405020304" pitchFamily="18" charset="0"/>
                <a:cs typeface="B Mitra" panose="00000400000000000000" pitchFamily="2" charset="-78"/>
              </a:rPr>
              <a:t>چاقی با عوارض زیادی همراه است:</a:t>
            </a:r>
          </a:p>
          <a:p>
            <a:pPr algn="r" rtl="1">
              <a:lnSpc>
                <a:spcPct val="150000"/>
              </a:lnSpc>
            </a:pPr>
            <a:r>
              <a:rPr lang="fa-IR" sz="2800" dirty="0">
                <a:latin typeface="Times New Roman" panose="02020603050405020304" pitchFamily="18" charset="0"/>
                <a:cs typeface="B Mitra" panose="00000400000000000000" pitchFamily="2" charset="-78"/>
              </a:rPr>
              <a:t>عوارض متابولیک</a:t>
            </a:r>
          </a:p>
          <a:p>
            <a:pPr algn="r" rtl="1">
              <a:lnSpc>
                <a:spcPct val="150000"/>
              </a:lnSpc>
            </a:pPr>
            <a:r>
              <a:rPr lang="fa-IR" sz="2800" dirty="0">
                <a:latin typeface="Times New Roman" panose="02020603050405020304" pitchFamily="18" charset="0"/>
                <a:cs typeface="B Mitra" panose="00000400000000000000" pitchFamily="2" charset="-78"/>
              </a:rPr>
              <a:t>حوادث قلبی عروقی</a:t>
            </a:r>
          </a:p>
          <a:p>
            <a:pPr algn="r" rtl="1">
              <a:lnSpc>
                <a:spcPct val="150000"/>
              </a:lnSpc>
            </a:pPr>
            <a:r>
              <a:rPr lang="fa-IR" sz="2800" dirty="0">
                <a:latin typeface="Times New Roman" panose="02020603050405020304" pitchFamily="18" charset="0"/>
                <a:cs typeface="B Mitra" panose="00000400000000000000" pitchFamily="2" charset="-78"/>
              </a:rPr>
              <a:t>تومورها</a:t>
            </a:r>
          </a:p>
          <a:p>
            <a:pPr algn="r" rtl="1">
              <a:lnSpc>
                <a:spcPct val="150000"/>
              </a:lnSpc>
            </a:pPr>
            <a:r>
              <a:rPr lang="fa-IR" sz="2800" dirty="0">
                <a:latin typeface="Times New Roman" panose="02020603050405020304" pitchFamily="18" charset="0"/>
                <a:cs typeface="B Mitra" panose="00000400000000000000" pitchFamily="2" charset="-78"/>
              </a:rPr>
              <a:t>اختلالات گوارشی</a:t>
            </a:r>
          </a:p>
          <a:p>
            <a:pPr algn="r" rtl="1">
              <a:lnSpc>
                <a:spcPct val="150000"/>
              </a:lnSpc>
            </a:pPr>
            <a:r>
              <a:rPr lang="fa-IR" sz="2800" dirty="0">
                <a:latin typeface="Times New Roman" panose="02020603050405020304" pitchFamily="18" charset="0"/>
                <a:cs typeface="B Mitra" panose="00000400000000000000" pitchFamily="2" charset="-78"/>
              </a:rPr>
              <a:t>آرتریت </a:t>
            </a:r>
          </a:p>
          <a:p>
            <a:pPr algn="r" rtl="1">
              <a:lnSpc>
                <a:spcPct val="150000"/>
              </a:lnSpc>
            </a:pPr>
            <a:r>
              <a:rPr lang="fa-IR" sz="2800" dirty="0">
                <a:latin typeface="Times New Roman" panose="02020603050405020304" pitchFamily="18" charset="0"/>
                <a:cs typeface="B Mitra" panose="00000400000000000000" pitchFamily="2" charset="-78"/>
              </a:rPr>
              <a:t>ناباروری</a:t>
            </a:r>
          </a:p>
        </p:txBody>
      </p:sp>
      <p:pic>
        <p:nvPicPr>
          <p:cNvPr id="4" name="Picture 3">
            <a:extLst>
              <a:ext uri="{FF2B5EF4-FFF2-40B4-BE49-F238E27FC236}">
                <a16:creationId xmlns:a16="http://schemas.microsoft.com/office/drawing/2014/main" id="{CEB3C417-8D5F-C4FB-FCD9-4479189DEC3B}"/>
              </a:ext>
            </a:extLst>
          </p:cNvPr>
          <p:cNvPicPr>
            <a:picLocks noChangeAspect="1"/>
          </p:cNvPicPr>
          <p:nvPr/>
        </p:nvPicPr>
        <p:blipFill>
          <a:blip r:embed="rId3"/>
          <a:stretch>
            <a:fillRect/>
          </a:stretch>
        </p:blipFill>
        <p:spPr>
          <a:xfrm>
            <a:off x="0" y="2672245"/>
            <a:ext cx="6892119" cy="3074517"/>
          </a:xfrm>
          <a:prstGeom prst="rect">
            <a:avLst/>
          </a:prstGeom>
        </p:spPr>
      </p:pic>
    </p:spTree>
    <p:extLst>
      <p:ext uri="{BB962C8B-B14F-4D97-AF65-F5344CB8AC3E}">
        <p14:creationId xmlns:p14="http://schemas.microsoft.com/office/powerpoint/2010/main" val="31091656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مقدمه</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زنان دارای اضافه وزن دچار چه مشکلاتی می شوند؟</a:t>
            </a:r>
          </a:p>
          <a:p>
            <a:pPr algn="r" rtl="1"/>
            <a:r>
              <a:rPr lang="fa-IR" sz="2800" dirty="0">
                <a:latin typeface="Times New Roman" panose="02020603050405020304" pitchFamily="18" charset="0"/>
                <a:cs typeface="B Mitra" panose="00000400000000000000" pitchFamily="2" charset="-78"/>
              </a:rPr>
              <a:t>اختلالات قاعدگی و عدم تخمک گذاری</a:t>
            </a:r>
            <a:endParaRPr lang="en-US" sz="2800" dirty="0">
              <a:latin typeface="Times New Roman" panose="02020603050405020304" pitchFamily="18" charset="0"/>
              <a:cs typeface="B Mitra" panose="00000400000000000000" pitchFamily="2" charset="-78"/>
            </a:endParaRPr>
          </a:p>
          <a:p>
            <a:pPr algn="r" rtl="1"/>
            <a:r>
              <a:rPr lang="fa-IR" sz="2800" dirty="0">
                <a:latin typeface="Times New Roman" panose="02020603050405020304" pitchFamily="18" charset="0"/>
                <a:cs typeface="B Mitra" panose="00000400000000000000" pitchFamily="2" charset="-78"/>
              </a:rPr>
              <a:t>اختلال در رشد فولیکولی تخمدان</a:t>
            </a:r>
          </a:p>
          <a:p>
            <a:pPr algn="r" rtl="1"/>
            <a:r>
              <a:rPr lang="fa-IR" sz="2800" dirty="0">
                <a:latin typeface="Times New Roman" panose="02020603050405020304" pitchFamily="18" charset="0"/>
                <a:cs typeface="B Mitra" panose="00000400000000000000" pitchFamily="2" charset="-78"/>
              </a:rPr>
              <a:t>افزایش خطر ناباروری </a:t>
            </a:r>
          </a:p>
          <a:p>
            <a:pPr algn="r" rtl="1"/>
            <a:r>
              <a:rPr lang="fa-IR" sz="2800" dirty="0">
                <a:latin typeface="Times New Roman" panose="02020603050405020304" pitchFamily="18" charset="0"/>
                <a:cs typeface="B Mitra" panose="00000400000000000000" pitchFamily="2" charset="-78"/>
              </a:rPr>
              <a:t>ایجاد عوارض بارداری (بخصوص در سه ماهه سوم)</a:t>
            </a:r>
          </a:p>
          <a:p>
            <a:pPr algn="r" rtl="1"/>
            <a:r>
              <a:rPr lang="fa-IR" sz="2800" dirty="0">
                <a:latin typeface="Times New Roman" panose="02020603050405020304" pitchFamily="18" charset="0"/>
                <a:cs typeface="B Mitra" panose="00000400000000000000" pitchFamily="2" charset="-78"/>
              </a:rPr>
              <a:t>افزایش میزان سقط جنین (افزایش نرخ ناهنجاری های جنین و افزایش خطر مرگ داخل رحمی جنین)</a:t>
            </a:r>
          </a:p>
          <a:p>
            <a:pPr algn="r" rtl="1"/>
            <a:r>
              <a:rPr lang="fa-IR" sz="2800" dirty="0">
                <a:latin typeface="Times New Roman" panose="02020603050405020304" pitchFamily="18" charset="0"/>
                <a:cs typeface="B Mitra" panose="00000400000000000000" pitchFamily="2" charset="-78"/>
              </a:rPr>
              <a:t>نتایج باروری ضعیف در لقاح طبیعی و یا کمکی (القای تخمک گذاری، لقاح آزمایشگاهی/تزریق اسپرم داخل سیتوپلاسمی (</a:t>
            </a:r>
            <a:r>
              <a:rPr lang="en-US" sz="2800" dirty="0">
                <a:latin typeface="Times New Roman" panose="02020603050405020304" pitchFamily="18" charset="0"/>
                <a:cs typeface="B Mitra" panose="00000400000000000000" pitchFamily="2" charset="-78"/>
              </a:rPr>
              <a:t>IVF/ICSI</a:t>
            </a:r>
            <a:r>
              <a:rPr lang="fa-IR" sz="2800" dirty="0">
                <a:latin typeface="Times New Roman" panose="02020603050405020304" pitchFamily="18" charset="0"/>
                <a:cs typeface="B Mitra" panose="00000400000000000000" pitchFamily="2" charset="-78"/>
              </a:rPr>
              <a:t>) و چرخه های اهدای تخمک) </a:t>
            </a:r>
          </a:p>
          <a:p>
            <a:pPr marL="0" indent="0" algn="ctr" rtl="1">
              <a:buNone/>
            </a:pPr>
            <a:r>
              <a:rPr lang="fa-IR" sz="3200" b="1" dirty="0">
                <a:latin typeface="Times New Roman" panose="02020603050405020304" pitchFamily="18" charset="0"/>
                <a:cs typeface="B Mitra" panose="00000400000000000000" pitchFamily="2" charset="-78"/>
              </a:rPr>
              <a:t>بنابراین، کاهش متناسب وزن اثرات مفیدی بر نتایج باروری در این بیماران دارد.</a:t>
            </a:r>
            <a:endParaRPr lang="fa-IR" sz="2800" b="1"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009182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dirty="0">
                <a:latin typeface="Times New Roman" panose="02020603050405020304" pitchFamily="18" charset="0"/>
                <a:cs typeface="B Mitra" panose="00000400000000000000" pitchFamily="2" charset="-78"/>
              </a:rPr>
              <a:t>مقدمه</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marL="0" indent="0" algn="ctr" rtl="1">
              <a:buNone/>
            </a:pPr>
            <a:r>
              <a:rPr lang="fa-IR" sz="4000" dirty="0">
                <a:latin typeface="Times New Roman" panose="02020603050405020304" pitchFamily="18" charset="0"/>
                <a:cs typeface="B Mitra" panose="00000400000000000000" pitchFamily="2" charset="-78"/>
              </a:rPr>
              <a:t>شرایط شدید متابولیسم چربی بدن، یعنی چاقی و کاشکسی هر دو با اختلال عملکرد تولید مثل زنان از جمله ناباروری، از دست دادن بارداری مکرر (</a:t>
            </a:r>
            <a:r>
              <a:rPr lang="en-US" sz="4000" dirty="0">
                <a:latin typeface="Times New Roman" panose="02020603050405020304" pitchFamily="18" charset="0"/>
                <a:cs typeface="B Mitra" panose="00000400000000000000" pitchFamily="2" charset="-78"/>
              </a:rPr>
              <a:t>RPL</a:t>
            </a:r>
            <a:r>
              <a:rPr lang="fa-IR" sz="4000" dirty="0">
                <a:latin typeface="Times New Roman" panose="02020603050405020304" pitchFamily="18" charset="0"/>
                <a:cs typeface="B Mitra" panose="00000400000000000000" pitchFamily="2" charset="-78"/>
              </a:rPr>
              <a:t>) و سندرم تخمدان پلی کیستیک (</a:t>
            </a:r>
            <a:r>
              <a:rPr lang="en-US" sz="4000" dirty="0">
                <a:latin typeface="Times New Roman" panose="02020603050405020304" pitchFamily="18" charset="0"/>
                <a:cs typeface="B Mitra" panose="00000400000000000000" pitchFamily="2" charset="-78"/>
              </a:rPr>
              <a:t>PCOS</a:t>
            </a:r>
            <a:r>
              <a:rPr lang="fa-IR" sz="4000" dirty="0">
                <a:latin typeface="Times New Roman" panose="02020603050405020304" pitchFamily="18" charset="0"/>
                <a:cs typeface="B Mitra" panose="00000400000000000000" pitchFamily="2" charset="-78"/>
              </a:rPr>
              <a:t>) مرتبط هستند.</a:t>
            </a:r>
          </a:p>
          <a:p>
            <a:pPr marL="0" indent="0" algn="ctr" rtl="1">
              <a:buNone/>
            </a:pPr>
            <a:r>
              <a:rPr lang="fa-IR" sz="4000" dirty="0">
                <a:solidFill>
                  <a:srgbClr val="FF0000"/>
                </a:solidFill>
                <a:latin typeface="Times New Roman" panose="02020603050405020304" pitchFamily="18" charset="0"/>
                <a:cs typeface="B Mitra" panose="00000400000000000000" pitchFamily="2" charset="-78"/>
              </a:rPr>
              <a:t>در سال </a:t>
            </a:r>
            <a:r>
              <a:rPr lang="fa-IR" sz="4000" b="1" dirty="0">
                <a:solidFill>
                  <a:srgbClr val="FF0000"/>
                </a:solidFill>
                <a:latin typeface="Times New Roman" panose="02020603050405020304" pitchFamily="18" charset="0"/>
                <a:cs typeface="B Mitra" panose="00000400000000000000" pitchFamily="2" charset="-78"/>
              </a:rPr>
              <a:t>1994</a:t>
            </a:r>
            <a:r>
              <a:rPr lang="fa-IR" sz="4000" dirty="0">
                <a:solidFill>
                  <a:srgbClr val="FF0000"/>
                </a:solidFill>
                <a:latin typeface="Times New Roman" panose="02020603050405020304" pitchFamily="18" charset="0"/>
                <a:cs typeface="B Mitra" panose="00000400000000000000" pitchFamily="2" charset="-78"/>
              </a:rPr>
              <a:t> با کشف </a:t>
            </a:r>
            <a:r>
              <a:rPr lang="fa-IR" sz="4000" b="1" dirty="0">
                <a:solidFill>
                  <a:srgbClr val="FF0000"/>
                </a:solidFill>
                <a:latin typeface="Times New Roman" panose="02020603050405020304" pitchFamily="18" charset="0"/>
                <a:cs typeface="B Mitra" panose="00000400000000000000" pitchFamily="2" charset="-78"/>
              </a:rPr>
              <a:t>لپتین</a:t>
            </a:r>
            <a:r>
              <a:rPr lang="fa-IR" sz="4000" dirty="0">
                <a:solidFill>
                  <a:srgbClr val="FF0000"/>
                </a:solidFill>
                <a:latin typeface="Times New Roman" panose="02020603050405020304" pitchFamily="18" charset="0"/>
                <a:cs typeface="B Mitra" panose="00000400000000000000" pitchFamily="2" charset="-78"/>
              </a:rPr>
              <a:t>، </a:t>
            </a:r>
            <a:r>
              <a:rPr lang="fa-IR" sz="4000" dirty="0">
                <a:latin typeface="Times New Roman" panose="02020603050405020304" pitchFamily="18" charset="0"/>
                <a:cs typeface="B Mitra" panose="00000400000000000000" pitchFamily="2" charset="-78"/>
              </a:rPr>
              <a:t>فرضیه ها در مورد وجود یک حلقه گمشده بین هموستاز انرژی بدن و سلامت باروری زنان، به اوج خود رسید. </a:t>
            </a:r>
          </a:p>
          <a:p>
            <a:pPr marL="0" indent="0" algn="ctr" rtl="1">
              <a:buNone/>
            </a:pPr>
            <a:r>
              <a:rPr lang="fa-IR" sz="4000" u="sng" dirty="0">
                <a:latin typeface="Times New Roman" panose="02020603050405020304" pitchFamily="18" charset="0"/>
                <a:cs typeface="B Mitra" panose="00000400000000000000" pitchFamily="2" charset="-78"/>
              </a:rPr>
              <a:t>در حال حاضر لپتین به عنوان یک هورمون کنترل کننده و موثر بر عملکرد محور</a:t>
            </a:r>
            <a:r>
              <a:rPr lang="en-US" sz="4000" u="sng" dirty="0">
                <a:latin typeface="Times New Roman" panose="02020603050405020304" pitchFamily="18" charset="0"/>
                <a:cs typeface="B Mitra" panose="00000400000000000000" pitchFamily="2" charset="-78"/>
              </a:rPr>
              <a:t>HPO </a:t>
            </a:r>
            <a:r>
              <a:rPr lang="fa-IR" sz="4000" u="sng" dirty="0">
                <a:latin typeface="Times New Roman" panose="02020603050405020304" pitchFamily="18" charset="0"/>
                <a:cs typeface="B Mitra" panose="00000400000000000000" pitchFamily="2" charset="-78"/>
              </a:rPr>
              <a:t> شناخته شده است.</a:t>
            </a:r>
          </a:p>
        </p:txBody>
      </p:sp>
    </p:spTree>
    <p:extLst>
      <p:ext uri="{BB962C8B-B14F-4D97-AF65-F5344CB8AC3E}">
        <p14:creationId xmlns:p14="http://schemas.microsoft.com/office/powerpoint/2010/main" val="28202536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2800" b="1" dirty="0">
                <a:latin typeface="Times New Roman" panose="02020603050405020304" pitchFamily="18" charset="0"/>
                <a:cs typeface="B Mitra" panose="00000400000000000000" pitchFamily="2" charset="-78"/>
              </a:rPr>
              <a:t>لپتین</a:t>
            </a:r>
            <a:r>
              <a:rPr lang="fa-IR" sz="2800" dirty="0">
                <a:latin typeface="Times New Roman" panose="02020603050405020304" pitchFamily="18" charset="0"/>
                <a:cs typeface="B Mitra" panose="00000400000000000000" pitchFamily="2" charset="-78"/>
              </a:rPr>
              <a:t> (مشتق شده از کلمه یونانی "لپتوس" به معنای نازک) یک هورمون </a:t>
            </a:r>
            <a:r>
              <a:rPr lang="fa-IR" sz="2800" dirty="0">
                <a:solidFill>
                  <a:srgbClr val="FF0000"/>
                </a:solidFill>
                <a:latin typeface="Times New Roman" panose="02020603050405020304" pitchFamily="18" charset="0"/>
                <a:cs typeface="B Mitra" panose="00000400000000000000" pitchFamily="2" charset="-78"/>
              </a:rPr>
              <a:t>پروتئینی</a:t>
            </a:r>
            <a:r>
              <a:rPr lang="fa-IR" sz="2800" dirty="0">
                <a:latin typeface="Times New Roman" panose="02020603050405020304" pitchFamily="18" charset="0"/>
                <a:cs typeface="B Mitra" panose="00000400000000000000" pitchFamily="2" charset="-78"/>
              </a:rPr>
              <a:t> (زنجیره پلی پپتیدی 167 اسید آمینه) </a:t>
            </a:r>
            <a:r>
              <a:rPr lang="fa-IR" sz="2800" u="sng" dirty="0">
                <a:latin typeface="Times New Roman" panose="02020603050405020304" pitchFamily="18" charset="0"/>
                <a:cs typeface="B Mitra" panose="00000400000000000000" pitchFamily="2" charset="-78"/>
              </a:rPr>
              <a:t>مشتق شده از </a:t>
            </a:r>
            <a:r>
              <a:rPr lang="fa-IR" sz="2800" u="sng" dirty="0">
                <a:solidFill>
                  <a:srgbClr val="FF0000"/>
                </a:solidFill>
                <a:latin typeface="Times New Roman" panose="02020603050405020304" pitchFamily="18" charset="0"/>
                <a:cs typeface="B Mitra" panose="00000400000000000000" pitchFamily="2" charset="-78"/>
              </a:rPr>
              <a:t>بافت چربی </a:t>
            </a:r>
            <a:r>
              <a:rPr lang="fa-IR" sz="2800" dirty="0">
                <a:latin typeface="Times New Roman" panose="02020603050405020304" pitchFamily="18" charset="0"/>
                <a:cs typeface="B Mitra" panose="00000400000000000000" pitchFamily="2" charset="-78"/>
              </a:rPr>
              <a:t>است. </a:t>
            </a:r>
          </a:p>
          <a:p>
            <a:pPr algn="r" rtl="1"/>
            <a:r>
              <a:rPr lang="fa-IR" sz="2800" dirty="0">
                <a:latin typeface="Times New Roman" panose="02020603050405020304" pitchFamily="18" charset="0"/>
                <a:cs typeface="B Mitra" panose="00000400000000000000" pitchFamily="2" charset="-78"/>
              </a:rPr>
              <a:t>دو بافت تولید کننده و ترشح کننده اصلی لپتین: </a:t>
            </a:r>
            <a:r>
              <a:rPr lang="fa-IR" sz="2800" dirty="0">
                <a:solidFill>
                  <a:srgbClr val="FF0000"/>
                </a:solidFill>
                <a:latin typeface="Times New Roman" panose="02020603050405020304" pitchFamily="18" charset="0"/>
                <a:cs typeface="B Mitra" panose="00000400000000000000" pitchFamily="2" charset="-78"/>
              </a:rPr>
              <a:t>بافت چربی و مخاط معده </a:t>
            </a:r>
          </a:p>
          <a:p>
            <a:pPr algn="r" rtl="1"/>
            <a:r>
              <a:rPr lang="fa-IR" sz="2800" dirty="0">
                <a:latin typeface="Times New Roman" panose="02020603050405020304" pitchFamily="18" charset="0"/>
                <a:cs typeface="B Mitra" panose="00000400000000000000" pitchFamily="2" charset="-78"/>
              </a:rPr>
              <a:t>لپتین باعث </a:t>
            </a:r>
            <a:r>
              <a:rPr lang="fa-IR" sz="2800" u="sng" dirty="0">
                <a:latin typeface="Times New Roman" panose="02020603050405020304" pitchFamily="18" charset="0"/>
                <a:cs typeface="B Mitra" panose="00000400000000000000" pitchFamily="2" charset="-78"/>
              </a:rPr>
              <a:t>سیری</a:t>
            </a:r>
            <a:r>
              <a:rPr lang="fa-IR" sz="2800" dirty="0">
                <a:latin typeface="Times New Roman" panose="02020603050405020304" pitchFamily="18" charset="0"/>
                <a:cs typeface="B Mitra" panose="00000400000000000000" pitchFamily="2" charset="-78"/>
              </a:rPr>
              <a:t> می شود و نقش اصلی در </a:t>
            </a:r>
            <a:r>
              <a:rPr lang="fa-IR" sz="2800" u="sng" dirty="0">
                <a:latin typeface="Times New Roman" panose="02020603050405020304" pitchFamily="18" charset="0"/>
                <a:cs typeface="B Mitra" panose="00000400000000000000" pitchFamily="2" charset="-78"/>
              </a:rPr>
              <a:t>تعادل انرژی و مدیریت وزن</a:t>
            </a:r>
            <a:r>
              <a:rPr lang="fa-IR" sz="2800" dirty="0">
                <a:latin typeface="Times New Roman" panose="02020603050405020304" pitchFamily="18" charset="0"/>
                <a:cs typeface="B Mitra" panose="00000400000000000000" pitchFamily="2" charset="-78"/>
              </a:rPr>
              <a:t> دارد. در شرایط فیزیولوژیکی طبیعی، لپتین سرم در حالت تغذیه افزایش می‌یابد، در حالت ناشتا کاهش می‌یابد، و به طور مستقیم با توده چربی کل بدن در ارتباط است: اگر بافت چربی بیشتر باشد، لپتین بیشتری وجود دارد، در نتیجه منعکس کننده در دسترس بودن انرژی طولانی مدت است. </a:t>
            </a:r>
          </a:p>
          <a:p>
            <a:pPr algn="r" rtl="1"/>
            <a:endParaRPr lang="fa-IR" sz="2800" dirty="0">
              <a:latin typeface="Times New Roman" panose="02020603050405020304" pitchFamily="18" charset="0"/>
              <a:cs typeface="B Mitra" panose="00000400000000000000" pitchFamily="2" charset="-78"/>
            </a:endParaRPr>
          </a:p>
        </p:txBody>
      </p:sp>
      <p:pic>
        <p:nvPicPr>
          <p:cNvPr id="4" name="Picture 3">
            <a:extLst>
              <a:ext uri="{FF2B5EF4-FFF2-40B4-BE49-F238E27FC236}">
                <a16:creationId xmlns:a16="http://schemas.microsoft.com/office/drawing/2014/main" id="{B9EA9959-AF2F-D3B0-9FD9-C318577753FB}"/>
              </a:ext>
            </a:extLst>
          </p:cNvPr>
          <p:cNvPicPr>
            <a:picLocks noChangeAspect="1"/>
          </p:cNvPicPr>
          <p:nvPr/>
        </p:nvPicPr>
        <p:blipFill rotWithShape="1">
          <a:blip r:embed="rId2"/>
          <a:srcRect t="7358" b="7084"/>
          <a:stretch/>
        </p:blipFill>
        <p:spPr>
          <a:xfrm>
            <a:off x="0" y="4739425"/>
            <a:ext cx="8715334" cy="2118575"/>
          </a:xfrm>
          <a:prstGeom prst="rect">
            <a:avLst/>
          </a:prstGeom>
        </p:spPr>
      </p:pic>
    </p:spTree>
    <p:extLst>
      <p:ext uri="{BB962C8B-B14F-4D97-AF65-F5344CB8AC3E}">
        <p14:creationId xmlns:p14="http://schemas.microsoft.com/office/powerpoint/2010/main" val="5420028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FB0B-5D2D-8121-CA39-80E16BEA9E3C}"/>
              </a:ext>
            </a:extLst>
          </p:cNvPr>
          <p:cNvSpPr>
            <a:spLocks noGrp="1"/>
          </p:cNvSpPr>
          <p:nvPr>
            <p:ph type="title"/>
          </p:nvPr>
        </p:nvSpPr>
        <p:spPr>
          <a:xfrm>
            <a:off x="186744" y="113764"/>
            <a:ext cx="11764849" cy="1320800"/>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4400" b="1">
                <a:latin typeface="Times New Roman" panose="02020603050405020304" pitchFamily="18" charset="0"/>
                <a:cs typeface="B Mitra" panose="00000400000000000000" pitchFamily="2" charset="-78"/>
              </a:rPr>
              <a:t>لپتین: ساختار و عملکرد</a:t>
            </a:r>
            <a:endParaRPr lang="en-US" sz="4400" dirty="0">
              <a:latin typeface="Times New Roman" panose="02020603050405020304" pitchFamily="18" charset="0"/>
              <a:cs typeface="B Mitra" panose="00000400000000000000" pitchFamily="2" charset="-78"/>
            </a:endParaRPr>
          </a:p>
        </p:txBody>
      </p:sp>
      <p:sp>
        <p:nvSpPr>
          <p:cNvPr id="3" name="Content Placeholder 2">
            <a:extLst>
              <a:ext uri="{FF2B5EF4-FFF2-40B4-BE49-F238E27FC236}">
                <a16:creationId xmlns:a16="http://schemas.microsoft.com/office/drawing/2014/main" id="{310172D8-9DAF-8352-EAFE-24612B32447D}"/>
              </a:ext>
            </a:extLst>
          </p:cNvPr>
          <p:cNvSpPr>
            <a:spLocks noGrp="1"/>
          </p:cNvSpPr>
          <p:nvPr>
            <p:ph idx="1"/>
          </p:nvPr>
        </p:nvSpPr>
        <p:spPr>
          <a:xfrm>
            <a:off x="186744" y="1664753"/>
            <a:ext cx="11764849" cy="5079483"/>
          </a:xfrm>
        </p:spPr>
        <p:style>
          <a:lnRef idx="2">
            <a:schemeClr val="dk1"/>
          </a:lnRef>
          <a:fillRef idx="1">
            <a:schemeClr val="lt1"/>
          </a:fillRef>
          <a:effectRef idx="0">
            <a:schemeClr val="dk1"/>
          </a:effectRef>
          <a:fontRef idx="minor">
            <a:schemeClr val="dk1"/>
          </a:fontRef>
        </p:style>
        <p:txBody>
          <a:bodyPr>
            <a:normAutofit/>
          </a:bodyPr>
          <a:lstStyle/>
          <a:p>
            <a:pPr algn="r" rtl="1"/>
            <a:r>
              <a:rPr lang="fa-IR" sz="3200" b="1" dirty="0">
                <a:latin typeface="Times New Roman" panose="02020603050405020304" pitchFamily="18" charset="0"/>
                <a:cs typeface="B Mitra" panose="00000400000000000000" pitchFamily="2" charset="-78"/>
              </a:rPr>
              <a:t>مسیرهای سیگنالینگ لپتین:</a:t>
            </a:r>
          </a:p>
          <a:p>
            <a:pPr lvl="1" algn="r" rtl="1"/>
            <a:r>
              <a:rPr lang="fa-IR" sz="2800" b="1" dirty="0">
                <a:latin typeface="Times New Roman" panose="02020603050405020304" pitchFamily="18" charset="0"/>
                <a:cs typeface="B Mitra" panose="00000400000000000000" pitchFamily="2" charset="-78"/>
              </a:rPr>
              <a:t>داخل مغز: (عملکرد اصلی)</a:t>
            </a:r>
          </a:p>
          <a:p>
            <a:pPr lvl="2" algn="r" rtl="1"/>
            <a:r>
              <a:rPr lang="fa-IR" sz="2800" dirty="0">
                <a:latin typeface="Times New Roman" panose="02020603050405020304" pitchFamily="18" charset="0"/>
                <a:cs typeface="B Mitra" panose="00000400000000000000" pitchFamily="2" charset="-78"/>
              </a:rPr>
              <a:t>تنظیم توده بافت چربی از طریق تأثیرات هیپوتالاموس مرکزی بر گرسنگی، مصرف انرژی غذایی، ورزش و تعادل انرژی است. </a:t>
            </a:r>
          </a:p>
          <a:p>
            <a:pPr lvl="1" algn="r" rtl="1"/>
            <a:r>
              <a:rPr lang="fa-IR" sz="3000" b="1" dirty="0">
                <a:latin typeface="Times New Roman" panose="02020603050405020304" pitchFamily="18" charset="0"/>
                <a:cs typeface="B Mitra" panose="00000400000000000000" pitchFamily="2" charset="-78"/>
              </a:rPr>
              <a:t>خارج مغز: (عملکردهای ثانویه)</a:t>
            </a:r>
          </a:p>
          <a:p>
            <a:pPr lvl="2" algn="r" rtl="1"/>
            <a:r>
              <a:rPr lang="fa-IR" sz="2800" dirty="0">
                <a:latin typeface="Times New Roman" panose="02020603050405020304" pitchFamily="18" charset="0"/>
                <a:cs typeface="B Mitra" panose="00000400000000000000" pitchFamily="2" charset="-78"/>
              </a:rPr>
              <a:t>تعدیل انرژی مصرفی </a:t>
            </a:r>
          </a:p>
          <a:p>
            <a:pPr lvl="2" algn="r" rtl="1"/>
            <a:r>
              <a:rPr lang="fa-IR" sz="2800" dirty="0">
                <a:latin typeface="Times New Roman" panose="02020603050405020304" pitchFamily="18" charset="0"/>
                <a:cs typeface="B Mitra" panose="00000400000000000000" pitchFamily="2" charset="-78"/>
              </a:rPr>
              <a:t>تعدیل بین متابولیسم جنین و مادر و عاملی مهم در بلوغ تخمک</a:t>
            </a:r>
          </a:p>
          <a:p>
            <a:pPr lvl="2" algn="r" rtl="1"/>
            <a:r>
              <a:rPr lang="fa-IR" sz="2800" dirty="0">
                <a:latin typeface="Times New Roman" panose="02020603050405020304" pitchFamily="18" charset="0"/>
                <a:cs typeface="B Mitra" panose="00000400000000000000" pitchFamily="2" charset="-78"/>
              </a:rPr>
              <a:t>تعدیل کننده سلول های ایمنی</a:t>
            </a:r>
          </a:p>
          <a:p>
            <a:pPr lvl="2" algn="r" rtl="1"/>
            <a:r>
              <a:rPr lang="fa-IR" sz="2800" dirty="0">
                <a:latin typeface="Times New Roman" panose="02020603050405020304" pitchFamily="18" charset="0"/>
                <a:cs typeface="B Mitra" panose="00000400000000000000" pitchFamily="2" charset="-78"/>
              </a:rPr>
              <a:t>تعدیل کننده سلول های جزایر بتا (انسولین) و فاکتور رشد</a:t>
            </a:r>
          </a:p>
        </p:txBody>
      </p:sp>
    </p:spTree>
    <p:extLst>
      <p:ext uri="{BB962C8B-B14F-4D97-AF65-F5344CB8AC3E}">
        <p14:creationId xmlns:p14="http://schemas.microsoft.com/office/powerpoint/2010/main" val="2364195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3840</TotalTime>
  <Words>5136</Words>
  <Application>Microsoft Office PowerPoint</Application>
  <PresentationFormat>Widescreen</PresentationFormat>
  <Paragraphs>253</Paragraphs>
  <Slides>49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Times New Roman</vt:lpstr>
      <vt:lpstr>Trebuchet MS</vt:lpstr>
      <vt:lpstr>Wingdings 3</vt:lpstr>
      <vt:lpstr>Facet</vt:lpstr>
      <vt:lpstr>نقش فارماکولوژیکال لپتین بر سیستم تولیدمثل</vt:lpstr>
      <vt:lpstr>PowerPoint Presentation</vt:lpstr>
      <vt:lpstr>مقدمه</vt:lpstr>
      <vt:lpstr>مقدمه</vt:lpstr>
      <vt:lpstr>مقدمه</vt:lpstr>
      <vt:lpstr>مقدمه</vt:lpstr>
      <vt:lpstr>مقدمه</vt:lpstr>
      <vt:lpstr>لپتین: ساختار و عملکرد</vt:lpstr>
      <vt:lpstr>لپتین: ساختار و عملکرد</vt:lpstr>
      <vt:lpstr>لپتین: ساختار و عملکرد</vt:lpstr>
      <vt:lpstr>لپتین: ساختار و عملکرد</vt:lpstr>
      <vt:lpstr>لپتین: ساختار و عملکرد</vt:lpstr>
      <vt:lpstr>لپتین: ساختار و عملکرد</vt:lpstr>
      <vt:lpstr>لپتین: ساختار و عملکرد</vt:lpstr>
      <vt:lpstr>لپتین: ساختار و عملکرد</vt:lpstr>
      <vt:lpstr>لپتین: ساختار و عملکرد</vt:lpstr>
      <vt:lpstr>لپتین در بارداری طبیعی</vt:lpstr>
      <vt:lpstr>لپتین در بارداری طبیعی</vt:lpstr>
      <vt:lpstr>لپتین در بارداری طبیعی</vt:lpstr>
      <vt:lpstr>لپتین در بارداری طبیعی</vt:lpstr>
      <vt:lpstr>لپتین در بارداری طبیعی</vt:lpstr>
      <vt:lpstr>لپتین در بارداری طبیعی</vt:lpstr>
      <vt:lpstr>لپتین در بارداری پاتولوژیک</vt:lpstr>
      <vt:lpstr>لپتین در بارداری پاتولوژیک</vt:lpstr>
      <vt:lpstr>لپتین در بارداری پاتولوژیک</vt:lpstr>
      <vt:lpstr>لپتین در بارداری پاتولوژیک</vt:lpstr>
      <vt:lpstr>لپتین در بارداری پاتولوژیک</vt:lpstr>
      <vt:lpstr>لپتین در بارداری پاتولوژیک</vt:lpstr>
      <vt:lpstr>لپتین در بارداری پاتولوژیک</vt:lpstr>
      <vt:lpstr>لپتین در بارداری پاتولوژیک</vt:lpstr>
      <vt:lpstr>لپتین در دوران بلوغ و ناباروری</vt:lpstr>
      <vt:lpstr>لپتین در دوران بلوغ و ناباروری</vt:lpstr>
      <vt:lpstr>لپتین در دوران بلوغ و ناباروری</vt:lpstr>
      <vt:lpstr>لپتین در دوران بلوغ و ناباروری</vt:lpstr>
      <vt:lpstr>لپتین در دوران بلوغ و ناباروری</vt:lpstr>
      <vt:lpstr>لپتین در قاعدگی</vt:lpstr>
      <vt:lpstr>لپتین در سندرم تخمدان پلی کیستیک (PCOS)</vt:lpstr>
      <vt:lpstr>لپتین در سندرم تخمدان پلی کیستیک (PCOS)</vt:lpstr>
      <vt:lpstr>لپتین و از دست دادن بارداری مکرر (RPL)</vt:lpstr>
      <vt:lpstr>لپتین و اندومتریوزیس</vt:lpstr>
      <vt:lpstr>نتیجه گیری</vt:lpstr>
      <vt:lpstr>نتیجه گیری</vt:lpstr>
      <vt:lpstr>نتیجه گیری</vt:lpstr>
      <vt:lpstr>نتیجه گیری</vt:lpstr>
      <vt:lpstr>نتیجه گیری</vt:lpstr>
      <vt:lpstr>نتیجه گیری</vt:lpstr>
      <vt:lpstr>نتیجه گیری</vt:lpstr>
      <vt:lpstr>نتیجه گیری</vt:lpstr>
      <vt:lpstr>نتیجه گیری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فارماکولوژی بالینی داروهای موثر بر دیس لیپیدمی</dc:title>
  <dc:creator>Amir R. Afshari</dc:creator>
  <cp:lastModifiedBy>Amir R. Afshari</cp:lastModifiedBy>
  <cp:revision>27</cp:revision>
  <dcterms:created xsi:type="dcterms:W3CDTF">2024-01-14T07:39:05Z</dcterms:created>
  <dcterms:modified xsi:type="dcterms:W3CDTF">2024-01-17T02:45:39Z</dcterms:modified>
</cp:coreProperties>
</file>